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76" r:id="rId9"/>
    <p:sldId id="263" r:id="rId10"/>
    <p:sldId id="264" r:id="rId11"/>
    <p:sldId id="265" r:id="rId12"/>
    <p:sldId id="278" r:id="rId13"/>
    <p:sldId id="281" r:id="rId14"/>
    <p:sldId id="277" r:id="rId15"/>
    <p:sldId id="268" r:id="rId16"/>
    <p:sldId id="269" r:id="rId17"/>
    <p:sldId id="270" r:id="rId18"/>
    <p:sldId id="279" r:id="rId19"/>
    <p:sldId id="282" r:id="rId20"/>
    <p:sldId id="271" r:id="rId21"/>
    <p:sldId id="272" r:id="rId22"/>
    <p:sldId id="280" r:id="rId23"/>
    <p:sldId id="273" r:id="rId24"/>
    <p:sldId id="274" r:id="rId25"/>
    <p:sldId id="27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44" y="4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46CE7D5-CF57-46EF-B807-FDD0502418D4}" type="datetimeFigureOut">
              <a:rPr lang="en-US" smtClean="0"/>
              <a:pPr/>
              <a:t>4/15/2025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30EA680-D336-4FF7-8B7A-9848BB0A1C3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6CE7D5-CF57-46EF-B807-FDD0502418D4}" type="datetimeFigureOut">
              <a:rPr lang="en-US" smtClean="0"/>
              <a:pPr/>
              <a:t>4/15/2025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30EA680-D336-4FF7-8B7A-9848BB0A1C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6CE7D5-CF57-46EF-B807-FDD0502418D4}" type="datetimeFigureOut">
              <a:rPr lang="en-US" smtClean="0"/>
              <a:pPr/>
              <a:t>4/15/2025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30EA680-D336-4FF7-8B7A-9848BB0A1C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6CE7D5-CF57-46EF-B807-FDD0502418D4}" type="datetimeFigureOut">
              <a:rPr lang="en-US" smtClean="0"/>
              <a:pPr/>
              <a:t>4/15/2025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30EA680-D336-4FF7-8B7A-9848BB0A1C3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46CE7D5-CF57-46EF-B807-FDD0502418D4}" type="datetimeFigureOut">
              <a:rPr lang="en-US" smtClean="0"/>
              <a:pPr/>
              <a:t>4/15/2025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30EA680-D336-4FF7-8B7A-9848BB0A1C32}"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6CE7D5-CF57-46EF-B807-FDD0502418D4}" type="datetimeFigureOut">
              <a:rPr lang="en-US" smtClean="0"/>
              <a:pPr/>
              <a:t>4/15/2025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30EA680-D336-4FF7-8B7A-9848BB0A1C3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6CE7D5-CF57-46EF-B807-FDD0502418D4}" type="datetimeFigureOut">
              <a:rPr lang="en-US" smtClean="0"/>
              <a:pPr/>
              <a:t>4/15/2025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30EA680-D336-4FF7-8B7A-9848BB0A1C3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46CE7D5-CF57-46EF-B807-FDD0502418D4}" type="datetimeFigureOut">
              <a:rPr lang="en-US" smtClean="0"/>
              <a:pPr/>
              <a:t>4/15/2025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30EA680-D336-4FF7-8B7A-9848BB0A1C3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46CE7D5-CF57-46EF-B807-FDD0502418D4}" type="datetimeFigureOut">
              <a:rPr lang="en-US" smtClean="0"/>
              <a:pPr/>
              <a:t>4/15/2025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30EA680-D336-4FF7-8B7A-9848BB0A1C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846CE7D5-CF57-46EF-B807-FDD0502418D4}" type="datetimeFigureOut">
              <a:rPr lang="en-US" smtClean="0"/>
              <a:pPr/>
              <a:t>4/15/2025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30EA680-D336-4FF7-8B7A-9848BB0A1C3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46CE7D5-CF57-46EF-B807-FDD0502418D4}" type="datetimeFigureOut">
              <a:rPr lang="en-US" smtClean="0"/>
              <a:pPr/>
              <a:t>4/15/2025</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30EA680-D336-4FF7-8B7A-9848BB0A1C32}" type="slidenum">
              <a:rPr lang="en-US" smtClean="0"/>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846CE7D5-CF57-46EF-B807-FDD0502418D4}" type="datetimeFigureOut">
              <a:rPr lang="en-US" smtClean="0"/>
              <a:pPr/>
              <a:t>4/15/2025</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330EA680-D336-4FF7-8B7A-9848BB0A1C3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
            </a:r>
            <a:br>
              <a:rPr lang="en-US" dirty="0"/>
            </a:br>
            <a:r>
              <a:rPr lang="en-US" dirty="0"/>
              <a:t>Concept Of Health And Disease</a:t>
            </a:r>
          </a:p>
        </p:txBody>
      </p:sp>
      <p:pic>
        <p:nvPicPr>
          <p:cNvPr id="4" name="Picture 3" descr="Text Box">
            <a:extLst>
              <a:ext uri="{FF2B5EF4-FFF2-40B4-BE49-F238E27FC236}">
                <a16:creationId xmlns="" xmlns:a16="http://schemas.microsoft.com/office/drawing/2014/main" id="{DD79E130-F59F-3E77-630B-BCC70EB02327}"/>
              </a:ext>
            </a:extLst>
          </p:cNvPr>
          <p:cNvPicPr>
            <a:picLocks noChangeAspect="1"/>
          </p:cNvPicPr>
          <p:nvPr/>
        </p:nvPicPr>
        <p:blipFill>
          <a:blip r:embed="rId2"/>
          <a:stretch>
            <a:fillRect/>
          </a:stretch>
        </p:blipFill>
        <p:spPr>
          <a:xfrm>
            <a:off x="142875" y="142875"/>
            <a:ext cx="2143125" cy="466725"/>
          </a:xfrm>
          <a:prstGeom prst="rect">
            <a:avLst/>
          </a:prstGeom>
        </p:spPr>
      </p:pic>
      <p:pic>
        <p:nvPicPr>
          <p:cNvPr id="5" name="image1.jpg" descr="SPIPS LOGO New"/>
          <p:cNvPicPr/>
          <p:nvPr/>
        </p:nvPicPr>
        <p:blipFill>
          <a:blip r:embed="rId3"/>
          <a:srcRect/>
          <a:stretch>
            <a:fillRect/>
          </a:stretch>
        </p:blipFill>
        <p:spPr>
          <a:xfrm>
            <a:off x="11130614" y="201730"/>
            <a:ext cx="775234" cy="815740"/>
          </a:xfrm>
          <a:prstGeom prst="rect">
            <a:avLst/>
          </a:prstGeom>
          <a:ln/>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C3603C9-21D4-321E-8F91-E8D47ED2A42D}"/>
              </a:ext>
            </a:extLst>
          </p:cNvPr>
          <p:cNvSpPr>
            <a:spLocks noGrp="1"/>
          </p:cNvSpPr>
          <p:nvPr>
            <p:ph idx="1"/>
          </p:nvPr>
        </p:nvSpPr>
        <p:spPr>
          <a:xfrm>
            <a:off x="260555" y="178722"/>
            <a:ext cx="11744632" cy="6551305"/>
          </a:xfrm>
        </p:spPr>
        <p:txBody>
          <a:bodyPr vert="horz" lIns="91440" tIns="45720" rIns="91440" bIns="45720" rtlCol="0" anchor="t">
            <a:normAutofit/>
          </a:bodyPr>
          <a:lstStyle/>
          <a:p>
            <a:pPr marL="0" indent="0">
              <a:buNone/>
            </a:pPr>
            <a:r>
              <a:rPr lang="en-US" sz="2400" b="1" dirty="0">
                <a:ea typeface="+mn-lt"/>
                <a:cs typeface="+mn-lt"/>
              </a:rPr>
              <a:t>  Prevention And Control Of Disease :</a:t>
            </a:r>
          </a:p>
          <a:p>
            <a:r>
              <a:rPr lang="en-US" sz="2400" dirty="0">
                <a:ea typeface="+mn-lt"/>
                <a:cs typeface="+mn-lt"/>
              </a:rPr>
              <a:t>Disease  Prevention Covers Measures Not Only To Prevent The Incident Of Disease Such As Risk Factors Reduction , But Also Inhibits It's </a:t>
            </a:r>
            <a:r>
              <a:rPr lang="en-US" sz="2400" dirty="0" err="1">
                <a:ea typeface="+mn-lt"/>
                <a:cs typeface="+mn-lt"/>
              </a:rPr>
              <a:t>Programme</a:t>
            </a:r>
            <a:r>
              <a:rPr lang="en-US" sz="2400" dirty="0">
                <a:ea typeface="+mn-lt"/>
                <a:cs typeface="+mn-lt"/>
              </a:rPr>
              <a:t> And Decrease It Outcomes Once Accepted .</a:t>
            </a:r>
          </a:p>
          <a:p>
            <a:r>
              <a:rPr lang="en-US" sz="2400" dirty="0">
                <a:ea typeface="+mn-lt"/>
                <a:cs typeface="+mn-lt"/>
              </a:rPr>
              <a:t>Disease Control ,the Disease Agent Is Permitted To Persist In The Community </a:t>
            </a:r>
            <a:r>
              <a:rPr lang="en-US" sz="2400" dirty="0" smtClean="0">
                <a:ea typeface="+mn-lt"/>
                <a:cs typeface="+mn-lt"/>
              </a:rPr>
              <a:t>at a </a:t>
            </a:r>
            <a:r>
              <a:rPr lang="en-US" sz="2400" dirty="0">
                <a:ea typeface="+mn-lt"/>
                <a:cs typeface="+mn-lt"/>
              </a:rPr>
              <a:t>Level Where It Stops To Be A Public Health Problem According To The Tolerance Of Local Circle ( Community ) .</a:t>
            </a:r>
            <a:endParaRPr lang="en-US" dirty="0"/>
          </a:p>
          <a:p>
            <a:r>
              <a:rPr lang="en-US" sz="2400" b="1" dirty="0">
                <a:ea typeface="+mn-lt"/>
                <a:cs typeface="+mn-lt"/>
              </a:rPr>
              <a:t>Prevention</a:t>
            </a:r>
            <a:r>
              <a:rPr lang="en-US" sz="2400" dirty="0">
                <a:ea typeface="+mn-lt"/>
                <a:cs typeface="+mn-lt"/>
              </a:rPr>
              <a:t> : planning of disease prevention and taking action to prevent onset of  disease or health problem</a:t>
            </a:r>
          </a:p>
          <a:p>
            <a:r>
              <a:rPr lang="en-US" sz="2400" b="1" dirty="0">
                <a:ea typeface="+mn-lt"/>
                <a:cs typeface="+mn-lt"/>
              </a:rPr>
              <a:t> Intervention :</a:t>
            </a:r>
            <a:r>
              <a:rPr lang="en-US" sz="2400" dirty="0">
                <a:ea typeface="+mn-lt"/>
                <a:cs typeface="+mn-lt"/>
              </a:rPr>
              <a:t> Effort to  control disease in development ,taking action during an important Incident</a:t>
            </a:r>
          </a:p>
          <a:p>
            <a:r>
              <a:rPr lang="en-US" sz="2400" dirty="0">
                <a:ea typeface="+mn-lt"/>
                <a:cs typeface="+mn-lt"/>
              </a:rPr>
              <a:t> </a:t>
            </a:r>
            <a:r>
              <a:rPr lang="en-US" sz="2400" b="1" dirty="0">
                <a:ea typeface="+mn-lt"/>
                <a:cs typeface="+mn-lt"/>
              </a:rPr>
              <a:t>Control</a:t>
            </a:r>
            <a:r>
              <a:rPr lang="en-US" sz="2400" dirty="0">
                <a:ea typeface="+mn-lt"/>
                <a:cs typeface="+mn-lt"/>
              </a:rPr>
              <a:t> Containment of a disease prevention and intervention measures</a:t>
            </a:r>
            <a:endParaRPr lang="en-US" sz="2400" dirty="0"/>
          </a:p>
          <a:p>
            <a:r>
              <a:rPr lang="en-US" sz="2400" b="1" dirty="0">
                <a:ea typeface="+mn-lt"/>
                <a:cs typeface="+mn-lt"/>
              </a:rPr>
              <a:t> Eradication </a:t>
            </a:r>
            <a:r>
              <a:rPr lang="en-US" sz="2400" dirty="0">
                <a:ea typeface="+mn-lt"/>
                <a:cs typeface="+mn-lt"/>
              </a:rPr>
              <a:t>total elimination of disease from human population</a:t>
            </a:r>
            <a:endParaRPr lang="en-US" sz="2400" dirty="0"/>
          </a:p>
          <a:p>
            <a:pPr marL="0" indent="0">
              <a:buNone/>
            </a:pPr>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3200" dirty="0"/>
          </a:p>
        </p:txBody>
      </p:sp>
      <p:pic>
        <p:nvPicPr>
          <p:cNvPr id="4" name="image1.jpg" descr="SPIPS LOGO New"/>
          <p:cNvPicPr/>
          <p:nvPr/>
        </p:nvPicPr>
        <p:blipFill>
          <a:blip r:embed="rId2"/>
          <a:srcRect/>
          <a:stretch>
            <a:fillRect/>
          </a:stretch>
        </p:blipFill>
        <p:spPr>
          <a:xfrm>
            <a:off x="11137634" y="5861785"/>
            <a:ext cx="775234" cy="815740"/>
          </a:xfrm>
          <a:prstGeom prst="rect">
            <a:avLst/>
          </a:prstGeom>
          <a:ln/>
        </p:spPr>
      </p:pic>
    </p:spTree>
    <p:extLst>
      <p:ext uri="{BB962C8B-B14F-4D97-AF65-F5344CB8AC3E}">
        <p14:creationId xmlns:p14="http://schemas.microsoft.com/office/powerpoint/2010/main" val="1951074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77EFDBC-D661-5B6F-AE07-63471CC0F551}"/>
              </a:ext>
            </a:extLst>
          </p:cNvPr>
          <p:cNvSpPr>
            <a:spLocks noGrp="1"/>
          </p:cNvSpPr>
          <p:nvPr>
            <p:ph idx="1"/>
          </p:nvPr>
        </p:nvSpPr>
        <p:spPr>
          <a:xfrm>
            <a:off x="196516" y="194678"/>
            <a:ext cx="11825705" cy="6450180"/>
          </a:xfrm>
        </p:spPr>
        <p:txBody>
          <a:bodyPr vert="horz" lIns="91440" tIns="45720" rIns="91440" bIns="45720" rtlCol="0" anchor="t">
            <a:normAutofit fontScale="92500" lnSpcReduction="10000"/>
          </a:bodyPr>
          <a:lstStyle/>
          <a:p>
            <a:r>
              <a:rPr lang="en-US" sz="3800" dirty="0">
                <a:ea typeface="+mn-lt"/>
                <a:cs typeface="+mn-lt"/>
              </a:rPr>
              <a:t>There are some important points for control and prevention of disease. these are :</a:t>
            </a:r>
            <a:endParaRPr lang="en-US" sz="3800" dirty="0"/>
          </a:p>
          <a:p>
            <a:r>
              <a:rPr lang="en-US" sz="3800" dirty="0">
                <a:ea typeface="+mn-lt"/>
                <a:cs typeface="+mn-lt"/>
              </a:rPr>
              <a:t>Avoid overcrowding</a:t>
            </a:r>
            <a:endParaRPr lang="en-US" sz="3800" dirty="0"/>
          </a:p>
          <a:p>
            <a:r>
              <a:rPr lang="en-US" sz="3800" dirty="0">
                <a:ea typeface="+mn-lt"/>
                <a:cs typeface="+mn-lt"/>
              </a:rPr>
              <a:t>Submit all newborn children for BCG immunization</a:t>
            </a:r>
          </a:p>
          <a:p>
            <a:r>
              <a:rPr lang="en-US" sz="3800" dirty="0">
                <a:ea typeface="+mn-lt"/>
                <a:cs typeface="+mn-lt"/>
              </a:rPr>
              <a:t> do not share personal items like :toothbrush , towels and eating utensils etc .</a:t>
            </a:r>
          </a:p>
          <a:p>
            <a:r>
              <a:rPr lang="en-US" sz="3800" dirty="0">
                <a:ea typeface="+mn-lt"/>
                <a:cs typeface="+mn-lt"/>
              </a:rPr>
              <a:t> do not share needle for piercing of ear or body </a:t>
            </a:r>
          </a:p>
          <a:p>
            <a:r>
              <a:rPr lang="en-US" sz="3800" dirty="0">
                <a:ea typeface="+mn-lt"/>
                <a:cs typeface="+mn-lt"/>
              </a:rPr>
              <a:t>keep animals and insects away from food </a:t>
            </a:r>
          </a:p>
          <a:p>
            <a:r>
              <a:rPr lang="en-US" sz="3800" dirty="0">
                <a:ea typeface="+mn-lt"/>
                <a:cs typeface="+mn-lt"/>
              </a:rPr>
              <a:t>check with your position if written by an animal </a:t>
            </a:r>
          </a:p>
          <a:p>
            <a:r>
              <a:rPr lang="en-US" sz="3800" dirty="0">
                <a:ea typeface="+mn-lt"/>
                <a:cs typeface="+mn-lt"/>
              </a:rPr>
              <a:t>Handle and prepare food carefully .food can carry germs.</a:t>
            </a:r>
          </a:p>
          <a:p>
            <a:r>
              <a:rPr lang="en-US" sz="3800" dirty="0">
                <a:ea typeface="+mn-lt"/>
                <a:cs typeface="+mn-lt"/>
              </a:rPr>
              <a:t> wash hands before touching food </a:t>
            </a:r>
            <a:r>
              <a:rPr lang="en-US" sz="3800" dirty="0" smtClean="0">
                <a:ea typeface="+mn-lt"/>
                <a:cs typeface="+mn-lt"/>
              </a:rPr>
              <a:t>.</a:t>
            </a:r>
            <a:endParaRPr lang="en-US" sz="3800" dirty="0">
              <a:ea typeface="+mn-lt"/>
              <a:cs typeface="+mn-lt"/>
            </a:endParaRPr>
          </a:p>
        </p:txBody>
      </p:sp>
      <p:pic>
        <p:nvPicPr>
          <p:cNvPr id="4" name="image1.jpg" descr="SPIPS LOGO New"/>
          <p:cNvPicPr/>
          <p:nvPr/>
        </p:nvPicPr>
        <p:blipFill>
          <a:blip r:embed="rId2"/>
          <a:srcRect/>
          <a:stretch>
            <a:fillRect/>
          </a:stretch>
        </p:blipFill>
        <p:spPr>
          <a:xfrm>
            <a:off x="11137634" y="5861785"/>
            <a:ext cx="775234" cy="815740"/>
          </a:xfrm>
          <a:prstGeom prst="rect">
            <a:avLst/>
          </a:prstGeom>
          <a:ln/>
        </p:spPr>
      </p:pic>
    </p:spTree>
    <p:extLst>
      <p:ext uri="{BB962C8B-B14F-4D97-AF65-F5344CB8AC3E}">
        <p14:creationId xmlns:p14="http://schemas.microsoft.com/office/powerpoint/2010/main" val="179173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266700"/>
            <a:ext cx="11106150" cy="6591300"/>
          </a:xfrm>
        </p:spPr>
        <p:txBody>
          <a:bodyPr>
            <a:normAutofit/>
          </a:bodyPr>
          <a:lstStyle/>
          <a:p>
            <a:r>
              <a:rPr lang="en-US" dirty="0" smtClean="0">
                <a:ea typeface="+mn-lt"/>
                <a:cs typeface="+mn-lt"/>
              </a:rPr>
              <a:t>stay home when sick </a:t>
            </a:r>
          </a:p>
          <a:p>
            <a:r>
              <a:rPr lang="en-US" dirty="0" smtClean="0">
                <a:ea typeface="+mn-lt"/>
                <a:cs typeface="+mn-lt"/>
              </a:rPr>
              <a:t>get vaccinated</a:t>
            </a:r>
          </a:p>
          <a:p>
            <a:r>
              <a:rPr lang="en-US" dirty="0" smtClean="0">
                <a:ea typeface="+mn-lt"/>
                <a:cs typeface="+mn-lt"/>
              </a:rPr>
              <a:t> avoid unnecessary contact with people who are sick </a:t>
            </a:r>
          </a:p>
          <a:p>
            <a:r>
              <a:rPr lang="en-US" dirty="0" smtClean="0">
                <a:ea typeface="+mn-lt"/>
                <a:cs typeface="+mn-lt"/>
              </a:rPr>
              <a:t>avoid alcohol, tobacco and other drugs</a:t>
            </a:r>
          </a:p>
          <a:p>
            <a:r>
              <a:rPr lang="en-US" dirty="0" smtClean="0">
                <a:ea typeface="+mn-lt"/>
                <a:cs typeface="+mn-lt"/>
              </a:rPr>
              <a:t> cover your mouth while coughing or sneezing </a:t>
            </a:r>
          </a:p>
          <a:p>
            <a:r>
              <a:rPr lang="en-US" dirty="0" smtClean="0">
                <a:ea typeface="+mn-lt"/>
                <a:cs typeface="+mn-lt"/>
              </a:rPr>
              <a:t>eat a balanced diet, getting plenty of exercise to prevent high blood pressure ,heart disease and diabetes </a:t>
            </a:r>
          </a:p>
          <a:p>
            <a:r>
              <a:rPr lang="en-US" dirty="0" smtClean="0">
                <a:ea typeface="+mn-lt"/>
                <a:cs typeface="+mn-lt"/>
              </a:rPr>
              <a:t>children prevention and control of communicable and non communicable diseases early detection and prompt treatment and follow up to make provision and provide a healthy and safe environment for the overall development of child increase community awareness on health related issues</a:t>
            </a:r>
            <a:endParaRPr lang="en-US" dirty="0" smtClean="0"/>
          </a:p>
          <a:p>
            <a:endParaRPr lang="en-IN" dirty="0"/>
          </a:p>
        </p:txBody>
      </p:sp>
      <p:pic>
        <p:nvPicPr>
          <p:cNvPr id="4" name="image1.jpg" descr="SPIPS LOGO New"/>
          <p:cNvPicPr/>
          <p:nvPr/>
        </p:nvPicPr>
        <p:blipFill>
          <a:blip r:embed="rId2"/>
          <a:srcRect/>
          <a:stretch>
            <a:fillRect/>
          </a:stretch>
        </p:blipFill>
        <p:spPr>
          <a:xfrm>
            <a:off x="11137634" y="5861785"/>
            <a:ext cx="775234" cy="815740"/>
          </a:xfrm>
          <a:prstGeom prst="rect">
            <a:avLst/>
          </a:prstGeom>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11887200" cy="6858000"/>
          </a:xfrm>
        </p:spPr>
        <p:txBody>
          <a:bodyPr>
            <a:normAutofit fontScale="92500"/>
          </a:bodyPr>
          <a:lstStyle/>
          <a:p>
            <a:r>
              <a:rPr lang="en-US" dirty="0" smtClean="0"/>
              <a:t>bath regularly </a:t>
            </a:r>
          </a:p>
          <a:p>
            <a:r>
              <a:rPr lang="en-US" dirty="0" smtClean="0"/>
              <a:t>going to the doctor regularly to get test for things that may run in your family like high BP cancer etc</a:t>
            </a:r>
          </a:p>
          <a:p>
            <a:r>
              <a:rPr lang="en-US" dirty="0" smtClean="0"/>
              <a:t> promotion of positive health including awakening of health consciousness in school children</a:t>
            </a:r>
          </a:p>
          <a:p>
            <a:r>
              <a:rPr lang="en-US" dirty="0" smtClean="0"/>
              <a:t> prevention and control of communicable and non communicable diseases</a:t>
            </a:r>
          </a:p>
          <a:p>
            <a:r>
              <a:rPr lang="en-US" dirty="0" smtClean="0"/>
              <a:t> early detection and prompt treatment and follow up </a:t>
            </a:r>
          </a:p>
          <a:p>
            <a:r>
              <a:rPr lang="en-US" dirty="0" smtClean="0"/>
              <a:t>to make provision and provide a healthy and safe environment for the overall development of child</a:t>
            </a:r>
          </a:p>
          <a:p>
            <a:r>
              <a:rPr lang="en-US" dirty="0" smtClean="0"/>
              <a:t> increase community awareness on health related issues</a:t>
            </a:r>
          </a:p>
          <a:p>
            <a:r>
              <a:rPr lang="en-US" dirty="0" smtClean="0"/>
              <a:t> to increase knowledge and skills of women in community health</a:t>
            </a:r>
          </a:p>
          <a:p>
            <a:r>
              <a:rPr lang="en-US" dirty="0" smtClean="0"/>
              <a:t>Increase health awareness</a:t>
            </a:r>
          </a:p>
          <a:p>
            <a:r>
              <a:rPr lang="en-US" dirty="0" smtClean="0"/>
              <a:t> good personal hygiene </a:t>
            </a:r>
          </a:p>
          <a:p>
            <a:r>
              <a:rPr lang="en-US" dirty="0" smtClean="0"/>
              <a:t>to spread health education message to increase or promote community awareness about Aids, HIV ,Malaria ,leprosy and various diseases</a:t>
            </a:r>
          </a:p>
          <a:p>
            <a:endParaRPr lang="en-IN" dirty="0"/>
          </a:p>
        </p:txBody>
      </p:sp>
      <p:pic>
        <p:nvPicPr>
          <p:cNvPr id="4" name="image1.jpg" descr="SPIPS LOGO New"/>
          <p:cNvPicPr/>
          <p:nvPr/>
        </p:nvPicPr>
        <p:blipFill>
          <a:blip r:embed="rId2"/>
          <a:srcRect/>
          <a:stretch>
            <a:fillRect/>
          </a:stretch>
        </p:blipFill>
        <p:spPr>
          <a:xfrm>
            <a:off x="11272388" y="5072514"/>
            <a:ext cx="775234" cy="815740"/>
          </a:xfrm>
          <a:prstGeom prst="rect">
            <a:avLst/>
          </a:prstGeom>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285750"/>
            <a:ext cx="11849100" cy="5886450"/>
          </a:xfrm>
        </p:spPr>
        <p:txBody>
          <a:bodyPr>
            <a:normAutofit/>
          </a:bodyPr>
          <a:lstStyle/>
          <a:p>
            <a:pPr>
              <a:buNone/>
            </a:pPr>
            <a:r>
              <a:rPr lang="en-US" dirty="0" smtClean="0">
                <a:ea typeface="+mn-lt"/>
                <a:cs typeface="+mn-lt"/>
              </a:rPr>
              <a:t>: Levels of prevention there are three levels of prevention given below primary prevention secondary prevention territory prevention</a:t>
            </a:r>
            <a:endParaRPr lang="en-US" dirty="0" smtClean="0"/>
          </a:p>
          <a:p>
            <a:r>
              <a:rPr lang="en-US" b="1" dirty="0" smtClean="0">
                <a:ea typeface="+mn-lt"/>
                <a:cs typeface="+mn-lt"/>
              </a:rPr>
              <a:t>Primary prevention </a:t>
            </a:r>
            <a:r>
              <a:rPr lang="en-US" dirty="0" smtClean="0">
                <a:ea typeface="+mn-lt"/>
                <a:cs typeface="+mn-lt"/>
              </a:rPr>
              <a:t>may be defined as to </a:t>
            </a:r>
            <a:r>
              <a:rPr lang="en-US" b="1" dirty="0" smtClean="0">
                <a:ea typeface="+mn-lt"/>
                <a:cs typeface="+mn-lt"/>
              </a:rPr>
              <a:t>avoid the incident </a:t>
            </a:r>
            <a:r>
              <a:rPr lang="en-US" dirty="0" smtClean="0">
                <a:ea typeface="+mn-lt"/>
                <a:cs typeface="+mn-lt"/>
              </a:rPr>
              <a:t>of disease or injury it is called primary prevention</a:t>
            </a:r>
            <a:endParaRPr lang="en-US" dirty="0" smtClean="0"/>
          </a:p>
          <a:p>
            <a:r>
              <a:rPr lang="en-US" b="1" dirty="0" smtClean="0">
                <a:ea typeface="+mn-lt"/>
                <a:cs typeface="+mn-lt"/>
              </a:rPr>
              <a:t>Secondary prevention </a:t>
            </a:r>
            <a:r>
              <a:rPr lang="en-US" dirty="0" smtClean="0">
                <a:ea typeface="+mn-lt"/>
                <a:cs typeface="+mn-lt"/>
              </a:rPr>
              <a:t>may be defined as to identify and properly treat a disease or injury process as soon as possible often </a:t>
            </a:r>
            <a:r>
              <a:rPr lang="en-US" b="1" dirty="0" smtClean="0">
                <a:ea typeface="+mn-lt"/>
                <a:cs typeface="+mn-lt"/>
              </a:rPr>
              <a:t>Before any symptoms</a:t>
            </a:r>
            <a:r>
              <a:rPr lang="en-US" dirty="0" smtClean="0">
                <a:ea typeface="+mn-lt"/>
                <a:cs typeface="+mn-lt"/>
              </a:rPr>
              <a:t> have developed it is called secondary prevention</a:t>
            </a:r>
            <a:endParaRPr lang="en-US" dirty="0" smtClean="0"/>
          </a:p>
          <a:p>
            <a:r>
              <a:rPr lang="en-US" b="1" dirty="0" smtClean="0">
                <a:ea typeface="+mn-lt"/>
                <a:cs typeface="+mn-lt"/>
              </a:rPr>
              <a:t>Territory prevention </a:t>
            </a:r>
            <a:r>
              <a:rPr lang="en-US" dirty="0" smtClean="0">
                <a:ea typeface="+mn-lt"/>
                <a:cs typeface="+mn-lt"/>
              </a:rPr>
              <a:t>may be defined as to treat a disorder when it has </a:t>
            </a:r>
            <a:r>
              <a:rPr lang="en-US" b="1" dirty="0" smtClean="0">
                <a:ea typeface="+mn-lt"/>
                <a:cs typeface="+mn-lt"/>
              </a:rPr>
              <a:t>advanced after it early stages </a:t>
            </a:r>
            <a:r>
              <a:rPr lang="en-US" dirty="0" smtClean="0">
                <a:ea typeface="+mn-lt"/>
                <a:cs typeface="+mn-lt"/>
              </a:rPr>
              <a:t>to avoid complications disability to address rehabilitative and soothing needs</a:t>
            </a:r>
            <a:endParaRPr lang="en-US" dirty="0" smtClean="0"/>
          </a:p>
          <a:p>
            <a:endParaRPr lang="en-IN" dirty="0"/>
          </a:p>
        </p:txBody>
      </p:sp>
      <p:pic>
        <p:nvPicPr>
          <p:cNvPr id="4" name="image1.jpg" descr="SPIPS LOGO New"/>
          <p:cNvPicPr/>
          <p:nvPr/>
        </p:nvPicPr>
        <p:blipFill>
          <a:blip r:embed="rId2"/>
          <a:srcRect/>
          <a:stretch>
            <a:fillRect/>
          </a:stretch>
        </p:blipFill>
        <p:spPr>
          <a:xfrm>
            <a:off x="11137634" y="5861785"/>
            <a:ext cx="775234" cy="815740"/>
          </a:xfrm>
          <a:prstGeom prst="rect">
            <a:avLst/>
          </a:prstGeom>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BB4893B-8B69-CEF7-6AC3-CF620DC1DC51}"/>
              </a:ext>
            </a:extLst>
          </p:cNvPr>
          <p:cNvSpPr>
            <a:spLocks noGrp="1"/>
          </p:cNvSpPr>
          <p:nvPr>
            <p:ph idx="1"/>
          </p:nvPr>
        </p:nvSpPr>
        <p:spPr>
          <a:xfrm>
            <a:off x="-21970" y="218282"/>
            <a:ext cx="11375770" cy="6519397"/>
          </a:xfrm>
        </p:spPr>
        <p:txBody>
          <a:bodyPr vert="horz" lIns="91440" tIns="45720" rIns="91440" bIns="45720" rtlCol="0" anchor="t">
            <a:noAutofit/>
          </a:bodyPr>
          <a:lstStyle/>
          <a:p>
            <a:r>
              <a:rPr lang="en-US" b="1" dirty="0">
                <a:ea typeface="+mn-lt"/>
                <a:cs typeface="+mn-lt"/>
              </a:rPr>
              <a:t> Social causes of diseases</a:t>
            </a:r>
          </a:p>
          <a:p>
            <a:r>
              <a:rPr lang="en-US" dirty="0">
                <a:ea typeface="+mn-lt"/>
                <a:cs typeface="+mn-lt"/>
              </a:rPr>
              <a:t> Disease is a malfunction of the body or mind. diseases caused by living organisms are called infectious diseases . diseases cause symptoms which may be physical mental or social</a:t>
            </a:r>
            <a:endParaRPr lang="en-US" dirty="0"/>
          </a:p>
          <a:p>
            <a:r>
              <a:rPr lang="en-US" dirty="0">
                <a:ea typeface="+mn-lt"/>
                <a:cs typeface="+mn-lt"/>
              </a:rPr>
              <a:t>Social causes of diseases are </a:t>
            </a:r>
          </a:p>
          <a:p>
            <a:r>
              <a:rPr lang="en-US" dirty="0">
                <a:ea typeface="+mn-lt"/>
                <a:cs typeface="+mn-lt"/>
              </a:rPr>
              <a:t>unemployment </a:t>
            </a:r>
          </a:p>
          <a:p>
            <a:r>
              <a:rPr lang="en-US" dirty="0">
                <a:ea typeface="+mn-lt"/>
                <a:cs typeface="+mn-lt"/>
              </a:rPr>
              <a:t>social and cultural change</a:t>
            </a:r>
          </a:p>
          <a:p>
            <a:r>
              <a:rPr lang="en-US" dirty="0">
                <a:ea typeface="+mn-lt"/>
                <a:cs typeface="+mn-lt"/>
              </a:rPr>
              <a:t> life events </a:t>
            </a:r>
          </a:p>
          <a:p>
            <a:r>
              <a:rPr lang="en-US" dirty="0">
                <a:ea typeface="+mn-lt"/>
                <a:cs typeface="+mn-lt"/>
              </a:rPr>
              <a:t>health </a:t>
            </a:r>
            <a:r>
              <a:rPr lang="en-US" dirty="0" err="1">
                <a:ea typeface="+mn-lt"/>
                <a:cs typeface="+mn-lt"/>
              </a:rPr>
              <a:t>behaviours</a:t>
            </a:r>
            <a:endParaRPr lang="en-US" dirty="0">
              <a:ea typeface="+mn-lt"/>
              <a:cs typeface="+mn-lt"/>
            </a:endParaRPr>
          </a:p>
          <a:p>
            <a:r>
              <a:rPr lang="en-US" dirty="0">
                <a:ea typeface="+mn-lt"/>
                <a:cs typeface="+mn-lt"/>
              </a:rPr>
              <a:t> people ,place and health</a:t>
            </a:r>
            <a:endParaRPr lang="en-US" dirty="0"/>
          </a:p>
          <a:p>
            <a:endParaRPr lang="en-US" sz="2400" dirty="0"/>
          </a:p>
        </p:txBody>
      </p:sp>
      <p:pic>
        <p:nvPicPr>
          <p:cNvPr id="4" name="image1.jpg" descr="SPIPS LOGO New"/>
          <p:cNvPicPr/>
          <p:nvPr/>
        </p:nvPicPr>
        <p:blipFill>
          <a:blip r:embed="rId2"/>
          <a:srcRect/>
          <a:stretch>
            <a:fillRect/>
          </a:stretch>
        </p:blipFill>
        <p:spPr>
          <a:xfrm>
            <a:off x="11137634" y="5861785"/>
            <a:ext cx="775234" cy="815740"/>
          </a:xfrm>
          <a:prstGeom prst="rect">
            <a:avLst/>
          </a:prstGeom>
          <a:ln/>
        </p:spPr>
      </p:pic>
    </p:spTree>
    <p:extLst>
      <p:ext uri="{BB962C8B-B14F-4D97-AF65-F5344CB8AC3E}">
        <p14:creationId xmlns:p14="http://schemas.microsoft.com/office/powerpoint/2010/main" val="1792000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CD6F7B8-BBB2-F8D7-5F81-6A1BFBEF7ABD}"/>
              </a:ext>
            </a:extLst>
          </p:cNvPr>
          <p:cNvSpPr>
            <a:spLocks noGrp="1"/>
          </p:cNvSpPr>
          <p:nvPr>
            <p:ph idx="1"/>
          </p:nvPr>
        </p:nvSpPr>
        <p:spPr>
          <a:xfrm>
            <a:off x="191219" y="215361"/>
            <a:ext cx="11809562" cy="6651715"/>
          </a:xfrm>
        </p:spPr>
        <p:txBody>
          <a:bodyPr vert="horz" lIns="91440" tIns="45720" rIns="91440" bIns="45720" rtlCol="0" anchor="t">
            <a:normAutofit/>
          </a:bodyPr>
          <a:lstStyle/>
          <a:p>
            <a:r>
              <a:rPr lang="en-US" sz="2400" b="1" dirty="0"/>
              <a:t>Unemployment :</a:t>
            </a:r>
            <a:r>
              <a:rPr lang="en-US" sz="2400" dirty="0"/>
              <a:t>the physical and social environment in which we can work have a negative effect on health, so the unemployment .there are two main reasons of unemployment which could affect health or cause of disease</a:t>
            </a:r>
          </a:p>
          <a:p>
            <a:r>
              <a:rPr lang="en-US" sz="2400" dirty="0"/>
              <a:t>it is related to standards of living and the material conditions of life</a:t>
            </a:r>
          </a:p>
          <a:p>
            <a:r>
              <a:rPr lang="en-US" sz="2400" dirty="0"/>
              <a:t> it is stressful events when which may become chronic and depress and individual</a:t>
            </a:r>
          </a:p>
          <a:p>
            <a:r>
              <a:rPr lang="en-US" sz="2400" dirty="0"/>
              <a:t> the first point attempts to demonstrate and Association between unemployment rates and mortality rate </a:t>
            </a:r>
          </a:p>
          <a:p>
            <a:r>
              <a:rPr lang="en-US" sz="2400" dirty="0"/>
              <a:t>and the second point attempts to assess the help of people who are, recently become unemployed .since ill health can lead to unemployment and </a:t>
            </a:r>
            <a:r>
              <a:rPr lang="en-US" sz="2400" dirty="0" err="1"/>
              <a:t>Unmployment</a:t>
            </a:r>
            <a:r>
              <a:rPr lang="en-US" sz="2400" dirty="0"/>
              <a:t> is a social cause of disease</a:t>
            </a:r>
          </a:p>
          <a:p>
            <a:r>
              <a:rPr lang="en-US" sz="2400" b="1" dirty="0">
                <a:ea typeface="+mn-lt"/>
                <a:cs typeface="+mn-lt"/>
              </a:rPr>
              <a:t>Social and cultural change</a:t>
            </a:r>
            <a:r>
              <a:rPr lang="en-US" sz="2400" dirty="0">
                <a:ea typeface="+mn-lt"/>
                <a:cs typeface="+mn-lt"/>
              </a:rPr>
              <a:t> is the big factor of disease. social and cultural changes include studies of industrialization and urbanization migration and social occupational geographical mobility . a number of mechanism might be responsible for the negative effects of social and cultural changes on health</a:t>
            </a:r>
          </a:p>
          <a:p>
            <a:r>
              <a:rPr lang="en-US" sz="2400" dirty="0"/>
              <a:t>For </a:t>
            </a:r>
            <a:r>
              <a:rPr lang="en-US" sz="2400" dirty="0" err="1"/>
              <a:t>eg</a:t>
            </a:r>
            <a:r>
              <a:rPr lang="en-US" sz="2400" dirty="0"/>
              <a:t>: men who lie in villages does farming suddenly shifts to urban cities</a:t>
            </a:r>
          </a:p>
          <a:p>
            <a:endParaRPr lang="en-US" sz="2400" dirty="0"/>
          </a:p>
          <a:p>
            <a:endParaRPr lang="en-US" sz="2400" dirty="0"/>
          </a:p>
          <a:p>
            <a:endParaRPr lang="en-US" dirty="0"/>
          </a:p>
        </p:txBody>
      </p:sp>
      <p:pic>
        <p:nvPicPr>
          <p:cNvPr id="4" name="image1.jpg" descr="SPIPS LOGO New"/>
          <p:cNvPicPr/>
          <p:nvPr/>
        </p:nvPicPr>
        <p:blipFill>
          <a:blip r:embed="rId2"/>
          <a:srcRect/>
          <a:stretch>
            <a:fillRect/>
          </a:stretch>
        </p:blipFill>
        <p:spPr>
          <a:xfrm>
            <a:off x="11416766" y="5601903"/>
            <a:ext cx="775234" cy="815740"/>
          </a:xfrm>
          <a:prstGeom prst="rect">
            <a:avLst/>
          </a:prstGeom>
          <a:ln/>
        </p:spPr>
      </p:pic>
    </p:spTree>
    <p:extLst>
      <p:ext uri="{BB962C8B-B14F-4D97-AF65-F5344CB8AC3E}">
        <p14:creationId xmlns:p14="http://schemas.microsoft.com/office/powerpoint/2010/main" val="1805993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ABFD06-4E7A-C417-5ACD-E9A07E8A1827}"/>
              </a:ext>
            </a:extLst>
          </p:cNvPr>
          <p:cNvSpPr>
            <a:spLocks noGrp="1"/>
          </p:cNvSpPr>
          <p:nvPr>
            <p:ph idx="1"/>
          </p:nvPr>
        </p:nvSpPr>
        <p:spPr>
          <a:xfrm>
            <a:off x="104955" y="143475"/>
            <a:ext cx="11967712" cy="6709223"/>
          </a:xfrm>
        </p:spPr>
        <p:txBody>
          <a:bodyPr vert="horz" lIns="91440" tIns="45720" rIns="91440" bIns="45720" rtlCol="0" anchor="t">
            <a:normAutofit lnSpcReduction="10000"/>
          </a:bodyPr>
          <a:lstStyle/>
          <a:p>
            <a:r>
              <a:rPr lang="en-US" sz="2600" b="1" dirty="0">
                <a:ea typeface="+mn-lt"/>
                <a:cs typeface="+mn-lt"/>
              </a:rPr>
              <a:t>Life events  </a:t>
            </a:r>
            <a:r>
              <a:rPr lang="en-US" sz="2600" dirty="0" smtClean="0">
                <a:ea typeface="+mn-lt"/>
                <a:cs typeface="+mn-lt"/>
              </a:rPr>
              <a:t>A more </a:t>
            </a:r>
            <a:r>
              <a:rPr lang="en-US" sz="2600" dirty="0">
                <a:ea typeface="+mn-lt"/>
                <a:cs typeface="+mn-lt"/>
              </a:rPr>
              <a:t>comprehensive attempt to evaluate the influence of life experience is such as sadness, unemployment is found in studies of life events and health.</a:t>
            </a:r>
          </a:p>
          <a:p>
            <a:r>
              <a:rPr lang="en-US" sz="2600" dirty="0">
                <a:ea typeface="+mn-lt"/>
                <a:cs typeface="+mn-lt"/>
              </a:rPr>
              <a:t> life events have also been implicated in the mechanism leading to Physical disorders. they may have linked to disturbance is in the control of diabetes ,disease like ulcer, abdominal pain leading to appendectomy.</a:t>
            </a:r>
          </a:p>
          <a:p>
            <a:r>
              <a:rPr lang="en-US" sz="2600" b="1" dirty="0">
                <a:ea typeface="+mn-lt"/>
                <a:cs typeface="+mn-lt"/>
              </a:rPr>
              <a:t>Health behavior  :</a:t>
            </a:r>
            <a:r>
              <a:rPr lang="en-US" sz="2600" dirty="0">
                <a:ea typeface="+mn-lt"/>
                <a:cs typeface="+mn-lt"/>
              </a:rPr>
              <a:t>there are many health behavior which can have a positive or negative impact on health . Diet, exercise ,drinking , smoking use of prohibited drugs are the cause of disease and health behavior.</a:t>
            </a:r>
          </a:p>
          <a:p>
            <a:r>
              <a:rPr lang="en-US" sz="2600" dirty="0">
                <a:ea typeface="+mn-lt"/>
                <a:cs typeface="+mn-lt"/>
              </a:rPr>
              <a:t>                   one causes that the social environment in which poor groups live and work are less beneficial to quitting . one suggestion of this research is that the smoke rates among the deprived and unlikely to decrease unless the social circumstances  which promotes smoking and nicotine </a:t>
            </a:r>
            <a:r>
              <a:rPr lang="en-US" sz="2600" dirty="0" err="1">
                <a:ea typeface="+mn-lt"/>
                <a:cs typeface="+mn-lt"/>
              </a:rPr>
              <a:t>dependance</a:t>
            </a:r>
            <a:r>
              <a:rPr lang="en-US" sz="2600" dirty="0">
                <a:ea typeface="+mn-lt"/>
                <a:cs typeface="+mn-lt"/>
              </a:rPr>
              <a:t> are addressed. </a:t>
            </a:r>
          </a:p>
          <a:p>
            <a:r>
              <a:rPr lang="en-US" sz="2600" dirty="0">
                <a:ea typeface="+mn-lt"/>
                <a:cs typeface="+mn-lt"/>
              </a:rPr>
              <a:t> </a:t>
            </a:r>
            <a:endParaRPr lang="en-US" sz="2600" dirty="0"/>
          </a:p>
        </p:txBody>
      </p:sp>
      <p:pic>
        <p:nvPicPr>
          <p:cNvPr id="4" name="image1.jpg" descr="SPIPS LOGO New"/>
          <p:cNvPicPr/>
          <p:nvPr/>
        </p:nvPicPr>
        <p:blipFill>
          <a:blip r:embed="rId2"/>
          <a:srcRect/>
          <a:stretch>
            <a:fillRect/>
          </a:stretch>
        </p:blipFill>
        <p:spPr>
          <a:xfrm>
            <a:off x="10616665" y="5813659"/>
            <a:ext cx="775234" cy="815740"/>
          </a:xfrm>
          <a:prstGeom prst="rect">
            <a:avLst/>
          </a:prstGeom>
          <a:ln/>
        </p:spPr>
      </p:pic>
    </p:spTree>
    <p:extLst>
      <p:ext uri="{BB962C8B-B14F-4D97-AF65-F5344CB8AC3E}">
        <p14:creationId xmlns:p14="http://schemas.microsoft.com/office/powerpoint/2010/main" val="2143005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50" y="323850"/>
            <a:ext cx="11468100" cy="6248400"/>
          </a:xfrm>
        </p:spPr>
        <p:txBody>
          <a:bodyPr>
            <a:normAutofit lnSpcReduction="10000"/>
          </a:bodyPr>
          <a:lstStyle/>
          <a:p>
            <a:pPr>
              <a:lnSpc>
                <a:spcPct val="150000"/>
              </a:lnSpc>
            </a:pPr>
            <a:r>
              <a:rPr lang="en-US" b="1" dirty="0" smtClean="0">
                <a:ea typeface="+mn-lt"/>
                <a:cs typeface="+mn-lt"/>
              </a:rPr>
              <a:t>People ,place, health : </a:t>
            </a:r>
            <a:r>
              <a:rPr lang="en-US" dirty="0" smtClean="0">
                <a:ea typeface="+mn-lt"/>
                <a:cs typeface="+mn-lt"/>
              </a:rPr>
              <a:t>although  a great deal has been made of the links between social and physical environment and health .some  research is available which try to link aspects of the physical environment, such as </a:t>
            </a:r>
            <a:r>
              <a:rPr lang="en-US" b="1" dirty="0" smtClean="0">
                <a:ea typeface="+mn-lt"/>
                <a:cs typeface="+mn-lt"/>
              </a:rPr>
              <a:t>air pollution or water hardness</a:t>
            </a:r>
            <a:r>
              <a:rPr lang="en-US" dirty="0" smtClean="0">
                <a:ea typeface="+mn-lt"/>
                <a:cs typeface="+mn-lt"/>
              </a:rPr>
              <a:t>, to disease such as cancer, there is very little work that tries to identify the social ,cultural or economic characteristics of areas that affects health .</a:t>
            </a:r>
          </a:p>
          <a:p>
            <a:pPr>
              <a:lnSpc>
                <a:spcPct val="150000"/>
              </a:lnSpc>
            </a:pPr>
            <a:r>
              <a:rPr lang="en-US" dirty="0" smtClean="0">
                <a:ea typeface="+mn-lt"/>
                <a:cs typeface="+mn-lt"/>
              </a:rPr>
              <a:t>on other hand poor quality physical environment, a more left wing </a:t>
            </a:r>
            <a:r>
              <a:rPr lang="en-US" b="1" dirty="0" smtClean="0">
                <a:ea typeface="+mn-lt"/>
                <a:cs typeface="+mn-lt"/>
              </a:rPr>
              <a:t>political climate, high unemployment, low access to private transport affects wealth</a:t>
            </a:r>
          </a:p>
          <a:p>
            <a:endParaRPr lang="en-IN" dirty="0"/>
          </a:p>
        </p:txBody>
      </p:sp>
      <p:pic>
        <p:nvPicPr>
          <p:cNvPr id="4" name="image1.jpg" descr="SPIPS LOGO New"/>
          <p:cNvPicPr/>
          <p:nvPr/>
        </p:nvPicPr>
        <p:blipFill>
          <a:blip r:embed="rId2"/>
          <a:srcRect/>
          <a:stretch>
            <a:fillRect/>
          </a:stretch>
        </p:blipFill>
        <p:spPr>
          <a:xfrm>
            <a:off x="10616665" y="5813659"/>
            <a:ext cx="775234" cy="815740"/>
          </a:xfrm>
          <a:prstGeom prst="rect">
            <a:avLst/>
          </a:prstGeom>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4150"/>
            <a:ext cx="10515600" cy="2495550"/>
          </a:xfrm>
        </p:spPr>
        <p:txBody>
          <a:bodyPr/>
          <a:lstStyle/>
          <a:p>
            <a:pPr algn="r"/>
            <a:r>
              <a:rPr lang="en-US" dirty="0" smtClean="0"/>
              <a:t>DR.SADIQUA TARANNUM</a:t>
            </a:r>
          </a:p>
          <a:p>
            <a:pPr algn="r"/>
            <a:r>
              <a:rPr lang="en-US" dirty="0" smtClean="0"/>
              <a:t>DEPT. OF PHARMACY PRACTICE</a:t>
            </a:r>
          </a:p>
          <a:p>
            <a:pPr algn="r"/>
            <a:r>
              <a:rPr lang="en-US" dirty="0" smtClean="0"/>
              <a:t>ASST. PROFESSOR</a:t>
            </a:r>
          </a:p>
          <a:p>
            <a:pPr algn="r"/>
            <a:r>
              <a:rPr lang="en-US" dirty="0" smtClean="0"/>
              <a:t>ST.PETERS INSTITUTE OF PHARMACEUTICAL SCIENCES</a:t>
            </a:r>
          </a:p>
          <a:p>
            <a:endParaRPr lang="en-IN" dirty="0"/>
          </a:p>
        </p:txBody>
      </p:sp>
      <p:sp>
        <p:nvSpPr>
          <p:cNvPr id="2" name="Title 1"/>
          <p:cNvSpPr>
            <a:spLocks noGrp="1"/>
          </p:cNvSpPr>
          <p:nvPr>
            <p:ph type="title"/>
          </p:nvPr>
        </p:nvSpPr>
        <p:spPr/>
        <p:txBody>
          <a:bodyPr/>
          <a:lstStyle/>
          <a:p>
            <a:r>
              <a:rPr lang="en-US" dirty="0" smtClean="0"/>
              <a:t>SOCIAL CAUSES OF DISEASES</a:t>
            </a:r>
            <a:endParaRPr lang="en-IN" dirty="0"/>
          </a:p>
        </p:txBody>
      </p:sp>
      <p:pic>
        <p:nvPicPr>
          <p:cNvPr id="4" name="image1.jpg" descr="SPIPS LOGO New"/>
          <p:cNvPicPr/>
          <p:nvPr/>
        </p:nvPicPr>
        <p:blipFill>
          <a:blip r:embed="rId2"/>
          <a:srcRect/>
          <a:stretch>
            <a:fillRect/>
          </a:stretch>
        </p:blipFill>
        <p:spPr>
          <a:xfrm>
            <a:off x="10201274" y="5486400"/>
            <a:ext cx="1190625" cy="1142999"/>
          </a:xfrm>
          <a:prstGeom prst="rect">
            <a:avLst/>
          </a:prstGeo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01E2E93-A0F0-D084-26E8-65B35D908701}"/>
              </a:ext>
            </a:extLst>
          </p:cNvPr>
          <p:cNvSpPr>
            <a:spLocks noGrp="1"/>
          </p:cNvSpPr>
          <p:nvPr>
            <p:ph idx="1"/>
          </p:nvPr>
        </p:nvSpPr>
        <p:spPr>
          <a:xfrm>
            <a:off x="0" y="838200"/>
            <a:ext cx="11784231" cy="6018525"/>
          </a:xfrm>
        </p:spPr>
        <p:txBody>
          <a:bodyPr vert="horz" lIns="91440" tIns="45720" rIns="91440" bIns="45720" rtlCol="0" anchor="t">
            <a:noAutofit/>
          </a:bodyPr>
          <a:lstStyle/>
          <a:p>
            <a:r>
              <a:rPr lang="en-US" sz="2400" dirty="0">
                <a:ea typeface="+mn-lt"/>
                <a:cs typeface="+mn-lt"/>
              </a:rPr>
              <a:t>Health Is The Most Important Aspect For The Development Of Individual, Group, Family And Country. Health  May  Be Define As The Complete Physical ,Mental And Social Welfare And Only Absence Of Disease .</a:t>
            </a:r>
          </a:p>
          <a:p>
            <a:r>
              <a:rPr lang="en-US" sz="2400" b="1" dirty="0">
                <a:ea typeface="+mn-lt"/>
                <a:cs typeface="+mn-lt"/>
              </a:rPr>
              <a:t>Good Features Of Health :</a:t>
            </a:r>
          </a:p>
          <a:p>
            <a:r>
              <a:rPr lang="en-US" sz="2400" dirty="0">
                <a:ea typeface="+mn-lt"/>
                <a:cs typeface="+mn-lt"/>
              </a:rPr>
              <a:t>The Person Has Ability To Do Work </a:t>
            </a:r>
          </a:p>
          <a:p>
            <a:r>
              <a:rPr lang="en-US" sz="2400" dirty="0">
                <a:ea typeface="+mn-lt"/>
                <a:cs typeface="+mn-lt"/>
              </a:rPr>
              <a:t>The Person Feels Himself Well Organized To Take Final Decisions And Work According To Their Decision</a:t>
            </a:r>
          </a:p>
          <a:p>
            <a:r>
              <a:rPr lang="en-US" sz="2400" dirty="0">
                <a:ea typeface="+mn-lt"/>
                <a:cs typeface="+mn-lt"/>
              </a:rPr>
              <a:t> The Healthy Person Remains Free From Any Disease</a:t>
            </a:r>
          </a:p>
          <a:p>
            <a:r>
              <a:rPr lang="en-US" sz="2400" dirty="0">
                <a:ea typeface="+mn-lt"/>
                <a:cs typeface="+mn-lt"/>
              </a:rPr>
              <a:t> The Healthy Person Remains In Sound Mental Condition</a:t>
            </a:r>
          </a:p>
          <a:p>
            <a:r>
              <a:rPr lang="en-US" sz="2400" b="1" dirty="0">
                <a:ea typeface="+mn-lt"/>
                <a:cs typeface="+mn-lt"/>
              </a:rPr>
              <a:t>Essential Requirements For Maintaining A Good Health:</a:t>
            </a:r>
          </a:p>
          <a:p>
            <a:r>
              <a:rPr lang="en-US" sz="2400" dirty="0">
                <a:ea typeface="+mn-lt"/>
                <a:cs typeface="+mn-lt"/>
              </a:rPr>
              <a:t> Balanced Diet </a:t>
            </a:r>
          </a:p>
          <a:p>
            <a:r>
              <a:rPr lang="en-US" sz="2400" dirty="0">
                <a:ea typeface="+mn-lt"/>
                <a:cs typeface="+mn-lt"/>
              </a:rPr>
              <a:t>Good Habits </a:t>
            </a:r>
          </a:p>
          <a:p>
            <a:r>
              <a:rPr lang="en-US" sz="2400" dirty="0">
                <a:ea typeface="+mn-lt"/>
                <a:cs typeface="+mn-lt"/>
              </a:rPr>
              <a:t>Exercise And Rest</a:t>
            </a:r>
            <a:endParaRPr lang="en-US" sz="2400" dirty="0"/>
          </a:p>
        </p:txBody>
      </p:sp>
      <p:sp>
        <p:nvSpPr>
          <p:cNvPr id="2" name="Title 1">
            <a:extLst>
              <a:ext uri="{FF2B5EF4-FFF2-40B4-BE49-F238E27FC236}">
                <a16:creationId xmlns="" xmlns:a16="http://schemas.microsoft.com/office/drawing/2014/main" id="{ABE659B3-17CC-EDA1-019E-88FB9110014C}"/>
              </a:ext>
            </a:extLst>
          </p:cNvPr>
          <p:cNvSpPr>
            <a:spLocks noGrp="1"/>
          </p:cNvSpPr>
          <p:nvPr>
            <p:ph type="title"/>
          </p:nvPr>
        </p:nvSpPr>
        <p:spPr>
          <a:xfrm>
            <a:off x="852577" y="91955"/>
            <a:ext cx="2406771" cy="1325563"/>
          </a:xfrm>
        </p:spPr>
        <p:txBody>
          <a:bodyPr>
            <a:normAutofit fontScale="90000"/>
          </a:bodyPr>
          <a:lstStyle/>
          <a:p>
            <a:r>
              <a:rPr lang="en-US"/>
              <a:t>HEALTH :</a:t>
            </a:r>
          </a:p>
        </p:txBody>
      </p:sp>
      <p:pic>
        <p:nvPicPr>
          <p:cNvPr id="4" name="image1.jpg" descr="SPIPS LOGO New"/>
          <p:cNvPicPr/>
          <p:nvPr/>
        </p:nvPicPr>
        <p:blipFill>
          <a:blip r:embed="rId2"/>
          <a:srcRect/>
          <a:stretch>
            <a:fillRect/>
          </a:stretch>
        </p:blipFill>
        <p:spPr>
          <a:xfrm>
            <a:off x="11137634" y="5861785"/>
            <a:ext cx="775234" cy="815740"/>
          </a:xfrm>
          <a:prstGeom prst="rect">
            <a:avLst/>
          </a:prstGeom>
          <a:ln/>
        </p:spPr>
      </p:pic>
    </p:spTree>
    <p:extLst>
      <p:ext uri="{BB962C8B-B14F-4D97-AF65-F5344CB8AC3E}">
        <p14:creationId xmlns:p14="http://schemas.microsoft.com/office/powerpoint/2010/main" val="3012648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1DC445C-3F8B-27F3-FF08-F4CDFDFB7D8E}"/>
              </a:ext>
            </a:extLst>
          </p:cNvPr>
          <p:cNvSpPr>
            <a:spLocks noGrp="1"/>
          </p:cNvSpPr>
          <p:nvPr>
            <p:ph idx="1"/>
          </p:nvPr>
        </p:nvSpPr>
        <p:spPr>
          <a:xfrm>
            <a:off x="4763" y="170657"/>
            <a:ext cx="12087224" cy="6530180"/>
          </a:xfrm>
        </p:spPr>
        <p:txBody>
          <a:bodyPr vert="horz" lIns="91440" tIns="45720" rIns="91440" bIns="45720" rtlCol="0" anchor="t">
            <a:normAutofit/>
          </a:bodyPr>
          <a:lstStyle/>
          <a:p>
            <a:r>
              <a:rPr lang="en-US" b="1" dirty="0">
                <a:ea typeface="+mn-lt"/>
                <a:cs typeface="+mn-lt"/>
              </a:rPr>
              <a:t> Social problems of the Sick</a:t>
            </a:r>
            <a:endParaRPr lang="en-US" b="1" dirty="0"/>
          </a:p>
          <a:p>
            <a:r>
              <a:rPr lang="en-US" b="1" dirty="0">
                <a:ea typeface="+mn-lt"/>
                <a:cs typeface="+mn-lt"/>
              </a:rPr>
              <a:t> Sick </a:t>
            </a:r>
            <a:r>
              <a:rPr lang="en-US" dirty="0">
                <a:ea typeface="+mn-lt"/>
                <a:cs typeface="+mn-lt"/>
              </a:rPr>
              <a:t>maybe defined as the person who is physically or mentally ill</a:t>
            </a:r>
          </a:p>
          <a:p>
            <a:r>
              <a:rPr lang="en-US" dirty="0">
                <a:ea typeface="+mn-lt"/>
                <a:cs typeface="+mn-lt"/>
              </a:rPr>
              <a:t> the difficulties  that sick and long term e people are facing can be divided into various categories these are :</a:t>
            </a:r>
            <a:endParaRPr lang="en-US" dirty="0"/>
          </a:p>
          <a:p>
            <a:r>
              <a:rPr lang="en-US" dirty="0">
                <a:ea typeface="+mn-lt"/>
                <a:cs typeface="+mn-lt"/>
              </a:rPr>
              <a:t> Education problem </a:t>
            </a:r>
          </a:p>
          <a:p>
            <a:r>
              <a:rPr lang="en-US" dirty="0">
                <a:ea typeface="+mn-lt"/>
                <a:cs typeface="+mn-lt"/>
              </a:rPr>
              <a:t>social relationship </a:t>
            </a:r>
          </a:p>
          <a:p>
            <a:r>
              <a:rPr lang="en-US" dirty="0">
                <a:ea typeface="+mn-lt"/>
                <a:cs typeface="+mn-lt"/>
              </a:rPr>
              <a:t>employment problem </a:t>
            </a:r>
          </a:p>
          <a:p>
            <a:r>
              <a:rPr lang="en-US" dirty="0">
                <a:ea typeface="+mn-lt"/>
                <a:cs typeface="+mn-lt"/>
              </a:rPr>
              <a:t>transportation problem</a:t>
            </a:r>
          </a:p>
          <a:p>
            <a:r>
              <a:rPr lang="en-US" dirty="0">
                <a:ea typeface="+mn-lt"/>
                <a:cs typeface="+mn-lt"/>
              </a:rPr>
              <a:t> loss of Independence </a:t>
            </a:r>
          </a:p>
          <a:p>
            <a:r>
              <a:rPr lang="en-US" dirty="0">
                <a:ea typeface="+mn-lt"/>
                <a:cs typeface="+mn-lt"/>
              </a:rPr>
              <a:t>communication problem </a:t>
            </a:r>
          </a:p>
          <a:p>
            <a:r>
              <a:rPr lang="en-US" dirty="0">
                <a:ea typeface="+mn-lt"/>
                <a:cs typeface="+mn-lt"/>
              </a:rPr>
              <a:t>dining problem</a:t>
            </a:r>
            <a:endParaRPr lang="en-US" dirty="0"/>
          </a:p>
          <a:p>
            <a:pPr marL="0" indent="0">
              <a:buNone/>
            </a:pPr>
            <a:endParaRPr lang="en-US" sz="2400" dirty="0"/>
          </a:p>
        </p:txBody>
      </p:sp>
      <p:pic>
        <p:nvPicPr>
          <p:cNvPr id="4" name="image1.jpg" descr="SPIPS LOGO New"/>
          <p:cNvPicPr/>
          <p:nvPr/>
        </p:nvPicPr>
        <p:blipFill>
          <a:blip r:embed="rId2"/>
          <a:srcRect/>
          <a:stretch>
            <a:fillRect/>
          </a:stretch>
        </p:blipFill>
        <p:spPr>
          <a:xfrm>
            <a:off x="9915524" y="5514974"/>
            <a:ext cx="1590675" cy="1343025"/>
          </a:xfrm>
          <a:prstGeom prst="rect">
            <a:avLst/>
          </a:prstGeom>
          <a:ln/>
        </p:spPr>
      </p:pic>
    </p:spTree>
    <p:extLst>
      <p:ext uri="{BB962C8B-B14F-4D97-AF65-F5344CB8AC3E}">
        <p14:creationId xmlns:p14="http://schemas.microsoft.com/office/powerpoint/2010/main" val="4021352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B91449E-A3DA-6D21-6BB0-3EFCD07D0400}"/>
              </a:ext>
            </a:extLst>
          </p:cNvPr>
          <p:cNvSpPr>
            <a:spLocks noGrp="1"/>
          </p:cNvSpPr>
          <p:nvPr>
            <p:ph idx="1"/>
          </p:nvPr>
        </p:nvSpPr>
        <p:spPr>
          <a:xfrm>
            <a:off x="104955" y="129097"/>
            <a:ext cx="11924581" cy="6594205"/>
          </a:xfrm>
        </p:spPr>
        <p:txBody>
          <a:bodyPr vert="horz" lIns="91440" tIns="45720" rIns="91440" bIns="45720" rtlCol="0" anchor="t">
            <a:normAutofit/>
          </a:bodyPr>
          <a:lstStyle/>
          <a:p>
            <a:r>
              <a:rPr lang="en-US" b="1" dirty="0"/>
              <a:t>Education problem  </a:t>
            </a:r>
            <a:r>
              <a:rPr lang="en-US" dirty="0"/>
              <a:t>: despite our best efforts, our educational development still remains at a low level. there are various educational problems faced in the progress of education ,like:</a:t>
            </a:r>
          </a:p>
          <a:p>
            <a:r>
              <a:rPr lang="en-US" dirty="0"/>
              <a:t> lack of funds</a:t>
            </a:r>
          </a:p>
          <a:p>
            <a:r>
              <a:rPr lang="en-US" dirty="0"/>
              <a:t> expensive higher education </a:t>
            </a:r>
          </a:p>
          <a:p>
            <a:r>
              <a:rPr lang="en-US" dirty="0"/>
              <a:t>problem of brain drain</a:t>
            </a:r>
          </a:p>
          <a:p>
            <a:r>
              <a:rPr lang="en-US" dirty="0"/>
              <a:t> problems of primary education</a:t>
            </a:r>
          </a:p>
          <a:p>
            <a:endParaRPr lang="en-US" sz="2400" dirty="0"/>
          </a:p>
          <a:p>
            <a:endParaRPr lang="en-US" dirty="0"/>
          </a:p>
        </p:txBody>
      </p:sp>
      <p:pic>
        <p:nvPicPr>
          <p:cNvPr id="4" name="image1.jpg" descr="SPIPS LOGO New"/>
          <p:cNvPicPr/>
          <p:nvPr/>
        </p:nvPicPr>
        <p:blipFill>
          <a:blip r:embed="rId2"/>
          <a:srcRect/>
          <a:stretch>
            <a:fillRect/>
          </a:stretch>
        </p:blipFill>
        <p:spPr>
          <a:xfrm>
            <a:off x="10239374" y="5457824"/>
            <a:ext cx="1209675" cy="1400175"/>
          </a:xfrm>
          <a:prstGeom prst="rect">
            <a:avLst/>
          </a:prstGeom>
          <a:ln/>
        </p:spPr>
      </p:pic>
    </p:spTree>
    <p:extLst>
      <p:ext uri="{BB962C8B-B14F-4D97-AF65-F5344CB8AC3E}">
        <p14:creationId xmlns:p14="http://schemas.microsoft.com/office/powerpoint/2010/main" val="735673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850" y="0"/>
            <a:ext cx="11487150" cy="6610350"/>
          </a:xfrm>
        </p:spPr>
        <p:txBody>
          <a:bodyPr>
            <a:normAutofit/>
          </a:bodyPr>
          <a:lstStyle/>
          <a:p>
            <a:r>
              <a:rPr lang="en-US" b="1" dirty="0" smtClean="0"/>
              <a:t>Lack of funds </a:t>
            </a:r>
            <a:r>
              <a:rPr lang="en-US" dirty="0" smtClean="0"/>
              <a:t>is the main problem in the development of education . due to insufficient funds most educational institutions lack infrastructure ,science equipment's and libraries etc .  due to this reason Desired results cannot be achieved.</a:t>
            </a:r>
          </a:p>
          <a:p>
            <a:r>
              <a:rPr lang="en-US" b="1" dirty="0" smtClean="0">
                <a:ea typeface="+mn-lt"/>
                <a:cs typeface="+mn-lt"/>
              </a:rPr>
              <a:t>Expensive higher education </a:t>
            </a:r>
            <a:r>
              <a:rPr lang="en-US" dirty="0" smtClean="0">
                <a:ea typeface="+mn-lt"/>
                <a:cs typeface="+mn-lt"/>
              </a:rPr>
              <a:t>colleges , Universities and Technical educational has become costly in our country . fee structures of Technical courses and professional Institutions charge 2 </a:t>
            </a:r>
            <a:r>
              <a:rPr lang="en-US" dirty="0" err="1" smtClean="0">
                <a:ea typeface="+mn-lt"/>
                <a:cs typeface="+mn-lt"/>
              </a:rPr>
              <a:t>lakh</a:t>
            </a:r>
            <a:r>
              <a:rPr lang="en-US" dirty="0" smtClean="0">
                <a:ea typeface="+mn-lt"/>
                <a:cs typeface="+mn-lt"/>
              </a:rPr>
              <a:t> or more than that amount .</a:t>
            </a:r>
          </a:p>
          <a:p>
            <a:r>
              <a:rPr lang="en-US" b="1" dirty="0" smtClean="0">
                <a:ea typeface="+mn-lt"/>
                <a:cs typeface="+mn-lt"/>
              </a:rPr>
              <a:t> Problems of brain drain</a:t>
            </a:r>
            <a:r>
              <a:rPr lang="en-US" dirty="0" smtClean="0">
                <a:ea typeface="+mn-lt"/>
                <a:cs typeface="+mn-lt"/>
              </a:rPr>
              <a:t> In India when intelligent, talented and well deserving candidate not get acceptable jobs ,that try or prefer to go other country for seeking jobs .so India is deprived of good talent this is called </a:t>
            </a:r>
            <a:r>
              <a:rPr lang="en-US" b="1" dirty="0" smtClean="0">
                <a:ea typeface="+mn-lt"/>
                <a:cs typeface="+mn-lt"/>
              </a:rPr>
              <a:t>Brain drain</a:t>
            </a:r>
            <a:endParaRPr lang="en-US" b="1" dirty="0" smtClean="0"/>
          </a:p>
          <a:p>
            <a:endParaRPr lang="en-IN" dirty="0"/>
          </a:p>
        </p:txBody>
      </p:sp>
      <p:pic>
        <p:nvPicPr>
          <p:cNvPr id="4" name="image1.jpg" descr="SPIPS LOGO New"/>
          <p:cNvPicPr/>
          <p:nvPr/>
        </p:nvPicPr>
        <p:blipFill>
          <a:blip r:embed="rId2"/>
          <a:srcRect/>
          <a:stretch>
            <a:fillRect/>
          </a:stretch>
        </p:blipFill>
        <p:spPr>
          <a:xfrm>
            <a:off x="10048874" y="5381624"/>
            <a:ext cx="1304925" cy="847725"/>
          </a:xfrm>
          <a:prstGeom prst="rect">
            <a:avLst/>
          </a:prstGeom>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Content Placeholder 23">
            <a:extLst>
              <a:ext uri="{FF2B5EF4-FFF2-40B4-BE49-F238E27FC236}">
                <a16:creationId xmlns="" xmlns:a16="http://schemas.microsoft.com/office/drawing/2014/main" id="{3C9E0BCD-2045-FB73-3265-528AC3EAD77B}"/>
              </a:ext>
            </a:extLst>
          </p:cNvPr>
          <p:cNvSpPr>
            <a:spLocks noGrp="1"/>
          </p:cNvSpPr>
          <p:nvPr>
            <p:ph idx="1"/>
          </p:nvPr>
        </p:nvSpPr>
        <p:spPr>
          <a:xfrm>
            <a:off x="129674" y="248151"/>
            <a:ext cx="11946021" cy="6609849"/>
          </a:xfrm>
        </p:spPr>
        <p:txBody>
          <a:bodyPr vert="horz" lIns="91440" tIns="45720" rIns="91440" bIns="45720" rtlCol="0" anchor="t">
            <a:normAutofit/>
          </a:bodyPr>
          <a:lstStyle/>
          <a:p>
            <a:r>
              <a:rPr lang="en-US" sz="2400" b="1" dirty="0">
                <a:ea typeface="+mn-lt"/>
                <a:cs typeface="+mn-lt"/>
              </a:rPr>
              <a:t>Problems Of Primary Education</a:t>
            </a:r>
            <a:r>
              <a:rPr lang="en-US" sz="2400" dirty="0">
                <a:ea typeface="+mn-lt"/>
                <a:cs typeface="+mn-lt"/>
              </a:rPr>
              <a:t> Primary Education Is Ridden With Too Many Problems. In Many Primary School No Buildings And No Basic Facilities Are Provided Like Drinking Water, Electricity ,Toilets ,Girls Common Rooms, Furniture And Study Materials Etc </a:t>
            </a:r>
            <a:endParaRPr lang="en-US" sz="2400" b="1" dirty="0">
              <a:ea typeface="+mn-lt"/>
              <a:cs typeface="+mn-lt"/>
            </a:endParaRPr>
          </a:p>
          <a:p>
            <a:r>
              <a:rPr lang="en-US" sz="2400" dirty="0">
                <a:ea typeface="+mn-lt"/>
                <a:cs typeface="+mn-lt"/>
              </a:rPr>
              <a:t>In Primary School There Is Lack Of Teachers And Sometimes There Is A Single Teacher To Teach All Subjects .On The Other Hand, Many Schools Are Even Without Teachers</a:t>
            </a:r>
            <a:endParaRPr lang="en-US" sz="2400" b="1" dirty="0">
              <a:ea typeface="+mn-lt"/>
              <a:cs typeface="+mn-lt"/>
            </a:endParaRPr>
          </a:p>
          <a:p>
            <a:r>
              <a:rPr lang="en-US" sz="2400" dirty="0">
                <a:ea typeface="+mn-lt"/>
                <a:cs typeface="+mn-lt"/>
              </a:rPr>
              <a:t> In Conclusion ,We Can Say That There Is A Quantitative Growth Of Education But Qualitative Development Still Lagging Behind</a:t>
            </a:r>
            <a:endParaRPr lang="en-US" sz="2400" b="1" dirty="0">
              <a:ea typeface="+mn-lt"/>
              <a:cs typeface="+mn-lt"/>
            </a:endParaRPr>
          </a:p>
          <a:p>
            <a:r>
              <a:rPr lang="en-US" sz="2400" b="1" dirty="0">
                <a:ea typeface="+mn-lt"/>
                <a:cs typeface="+mn-lt"/>
              </a:rPr>
              <a:t>Social relationship</a:t>
            </a:r>
            <a:r>
              <a:rPr lang="en-US" sz="2400" dirty="0">
                <a:ea typeface="+mn-lt"/>
                <a:cs typeface="+mn-lt"/>
              </a:rPr>
              <a:t> physically impaired people have problems in social relationship and the usually has smaller , social network .this usually occurs due to misunderstanding.</a:t>
            </a:r>
          </a:p>
          <a:p>
            <a:r>
              <a:rPr lang="en-US" sz="2400" dirty="0">
                <a:ea typeface="+mn-lt"/>
                <a:cs typeface="+mn-lt"/>
              </a:rPr>
              <a:t> for example : language ,sign used between people with the speech and hearing impairment is not commonly known by General public.  mentally retarded people may have difficulty in expression </a:t>
            </a:r>
            <a:r>
              <a:rPr lang="en-US" sz="2400" dirty="0" smtClean="0">
                <a:ea typeface="+mn-lt"/>
                <a:cs typeface="+mn-lt"/>
              </a:rPr>
              <a:t>themselves</a:t>
            </a:r>
            <a:endParaRPr lang="en-US" sz="2400" dirty="0">
              <a:ea typeface="+mn-lt"/>
              <a:cs typeface="+mn-lt"/>
            </a:endParaRPr>
          </a:p>
        </p:txBody>
      </p:sp>
      <p:pic>
        <p:nvPicPr>
          <p:cNvPr id="3" name="image1.jpg" descr="SPIPS LOGO New"/>
          <p:cNvPicPr/>
          <p:nvPr/>
        </p:nvPicPr>
        <p:blipFill>
          <a:blip r:embed="rId2"/>
          <a:srcRect/>
          <a:stretch>
            <a:fillRect/>
          </a:stretch>
        </p:blipFill>
        <p:spPr>
          <a:xfrm>
            <a:off x="10410824" y="5781674"/>
            <a:ext cx="1133476" cy="1076325"/>
          </a:xfrm>
          <a:prstGeom prst="rect">
            <a:avLst/>
          </a:prstGeom>
          <a:ln/>
        </p:spPr>
      </p:pic>
    </p:spTree>
    <p:extLst>
      <p:ext uri="{BB962C8B-B14F-4D97-AF65-F5344CB8AC3E}">
        <p14:creationId xmlns:p14="http://schemas.microsoft.com/office/powerpoint/2010/main" val="3925834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CEF8A67-0DBF-518B-5A1D-F42425ED179E}"/>
              </a:ext>
            </a:extLst>
          </p:cNvPr>
          <p:cNvSpPr>
            <a:spLocks noGrp="1"/>
          </p:cNvSpPr>
          <p:nvPr>
            <p:ph idx="1"/>
          </p:nvPr>
        </p:nvSpPr>
        <p:spPr>
          <a:xfrm>
            <a:off x="186813" y="203303"/>
            <a:ext cx="11990438" cy="6026048"/>
          </a:xfrm>
        </p:spPr>
        <p:txBody>
          <a:bodyPr vert="horz" lIns="91440" tIns="45720" rIns="91440" bIns="45720" rtlCol="0" anchor="t">
            <a:normAutofit/>
          </a:bodyPr>
          <a:lstStyle/>
          <a:p>
            <a:r>
              <a:rPr lang="en-US" b="1" dirty="0">
                <a:ea typeface="+mn-lt"/>
                <a:cs typeface="+mn-lt"/>
              </a:rPr>
              <a:t>Employment problems </a:t>
            </a:r>
            <a:r>
              <a:rPr lang="en-US" dirty="0">
                <a:ea typeface="+mn-lt"/>
                <a:cs typeface="+mn-lt"/>
              </a:rPr>
              <a:t>India is one of the most populated countries in the world, there are many youth in India who are not getting the work and to be precise ,the Eligible work. </a:t>
            </a:r>
            <a:endParaRPr lang="en-US" dirty="0" smtClean="0">
              <a:ea typeface="+mn-lt"/>
              <a:cs typeface="+mn-lt"/>
            </a:endParaRPr>
          </a:p>
          <a:p>
            <a:endParaRPr lang="en-US" dirty="0">
              <a:ea typeface="+mn-lt"/>
              <a:cs typeface="+mn-lt"/>
            </a:endParaRPr>
          </a:p>
          <a:p>
            <a:r>
              <a:rPr lang="en-US" b="1" dirty="0">
                <a:ea typeface="+mn-lt"/>
                <a:cs typeface="+mn-lt"/>
              </a:rPr>
              <a:t>Transportation problem</a:t>
            </a:r>
            <a:r>
              <a:rPr lang="en-US" dirty="0">
                <a:ea typeface="+mn-lt"/>
                <a:cs typeface="+mn-lt"/>
              </a:rPr>
              <a:t> </a:t>
            </a:r>
            <a:r>
              <a:rPr lang="en-US" dirty="0" smtClean="0">
                <a:ea typeface="+mn-lt"/>
                <a:cs typeface="+mn-lt"/>
              </a:rPr>
              <a:t>Transportation </a:t>
            </a:r>
            <a:r>
              <a:rPr lang="en-US" dirty="0">
                <a:ea typeface="+mn-lt"/>
                <a:cs typeface="+mn-lt"/>
              </a:rPr>
              <a:t>problem is a main problem for visually impaired people .visually impaired  people would have difficulties in finding bus stops as not every bus has the facility to provide a slope for people on the wheel chair to get in and off the buses this causes inconvenience for people with impaired vision, hearing or walking impairment</a:t>
            </a:r>
          </a:p>
          <a:p>
            <a:r>
              <a:rPr lang="en-US" b="1" dirty="0">
                <a:ea typeface="+mn-lt"/>
                <a:cs typeface="+mn-lt"/>
              </a:rPr>
              <a:t>Loss of Independence</a:t>
            </a:r>
            <a:r>
              <a:rPr lang="en-US" dirty="0">
                <a:ea typeface="+mn-lt"/>
                <a:cs typeface="+mn-lt"/>
              </a:rPr>
              <a:t> disabled people have difficulties in self  care .the persons who are paralyzed to their situation is worse. They Lost to their freedom, Independence because the totally depend on others for regular </a:t>
            </a:r>
            <a:r>
              <a:rPr lang="en-US" dirty="0" smtClean="0">
                <a:ea typeface="+mn-lt"/>
                <a:cs typeface="+mn-lt"/>
              </a:rPr>
              <a:t>activities</a:t>
            </a:r>
            <a:endParaRPr lang="en-US" dirty="0">
              <a:ea typeface="+mn-lt"/>
              <a:cs typeface="+mn-lt"/>
            </a:endParaRPr>
          </a:p>
          <a:p>
            <a:endParaRPr lang="en-US" sz="2400" dirty="0"/>
          </a:p>
        </p:txBody>
      </p:sp>
      <p:pic>
        <p:nvPicPr>
          <p:cNvPr id="4" name="image1.jpg" descr="SPIPS LOGO New"/>
          <p:cNvPicPr/>
          <p:nvPr/>
        </p:nvPicPr>
        <p:blipFill>
          <a:blip r:embed="rId2"/>
          <a:srcRect/>
          <a:stretch>
            <a:fillRect/>
          </a:stretch>
        </p:blipFill>
        <p:spPr>
          <a:xfrm>
            <a:off x="9667875" y="6267450"/>
            <a:ext cx="666750" cy="590550"/>
          </a:xfrm>
          <a:prstGeom prst="rect">
            <a:avLst/>
          </a:prstGeom>
          <a:ln/>
        </p:spPr>
      </p:pic>
    </p:spTree>
    <p:extLst>
      <p:ext uri="{BB962C8B-B14F-4D97-AF65-F5344CB8AC3E}">
        <p14:creationId xmlns:p14="http://schemas.microsoft.com/office/powerpoint/2010/main" val="4251782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63C5AF7-FBA2-FAF2-800F-5224C567B632}"/>
              </a:ext>
            </a:extLst>
          </p:cNvPr>
          <p:cNvSpPr>
            <a:spLocks noGrp="1"/>
          </p:cNvSpPr>
          <p:nvPr>
            <p:ph idx="1"/>
          </p:nvPr>
        </p:nvSpPr>
        <p:spPr>
          <a:xfrm>
            <a:off x="990600" y="0"/>
            <a:ext cx="10903974" cy="5905500"/>
          </a:xfrm>
        </p:spPr>
        <p:txBody>
          <a:bodyPr vert="horz" lIns="91440" tIns="45720" rIns="91440" bIns="45720" rtlCol="0" anchor="t">
            <a:normAutofit lnSpcReduction="10000"/>
          </a:bodyPr>
          <a:lstStyle/>
          <a:p>
            <a:r>
              <a:rPr lang="en-US" b="1" dirty="0">
                <a:ea typeface="+mn-lt"/>
                <a:cs typeface="+mn-lt"/>
              </a:rPr>
              <a:t>Communication problem </a:t>
            </a:r>
            <a:r>
              <a:rPr lang="en-US" dirty="0">
                <a:ea typeface="+mn-lt"/>
                <a:cs typeface="+mn-lt"/>
              </a:rPr>
              <a:t>is a major problem in social life .mentally stressed or depressed people may have difficulty in expressing themselves and thus other  people find it difficult to communicate with them.</a:t>
            </a:r>
          </a:p>
          <a:p>
            <a:r>
              <a:rPr lang="en-US" sz="2400" dirty="0">
                <a:ea typeface="+mn-lt"/>
                <a:cs typeface="+mn-lt"/>
              </a:rPr>
              <a:t> </a:t>
            </a:r>
            <a:r>
              <a:rPr lang="en-US" dirty="0">
                <a:ea typeface="+mn-lt"/>
                <a:cs typeface="+mn-lt"/>
              </a:rPr>
              <a:t>separation between formal schools and special schools will make them have less chance to communicate with other non impaired people in society</a:t>
            </a:r>
            <a:endParaRPr lang="en-US" dirty="0"/>
          </a:p>
          <a:p>
            <a:r>
              <a:rPr lang="en-US" b="1" dirty="0">
                <a:ea typeface="+mn-lt"/>
                <a:cs typeface="+mn-lt"/>
              </a:rPr>
              <a:t>Dining problem</a:t>
            </a:r>
            <a:r>
              <a:rPr lang="en-US" dirty="0">
                <a:ea typeface="+mn-lt"/>
                <a:cs typeface="+mn-lt"/>
              </a:rPr>
              <a:t> the people who have chronic illness, need special diets or controlled diet such as low salt for higher blood pressure and controlled glucose intake for people with diabetes. all restaurants and canteens cannot provide meal of your choice so the person may need to prepare their own meal. but they might have difficult in doing so due to the unavailability of microwave oven at schools, offices ,University</a:t>
            </a:r>
            <a:endParaRPr lang="en-US" dirty="0"/>
          </a:p>
          <a:p>
            <a:endParaRPr lang="en-US" dirty="0"/>
          </a:p>
        </p:txBody>
      </p:sp>
      <p:pic>
        <p:nvPicPr>
          <p:cNvPr id="4" name="image1.jpg" descr="SPIPS LOGO New"/>
          <p:cNvPicPr/>
          <p:nvPr/>
        </p:nvPicPr>
        <p:blipFill>
          <a:blip r:embed="rId2"/>
          <a:srcRect/>
          <a:stretch>
            <a:fillRect/>
          </a:stretch>
        </p:blipFill>
        <p:spPr>
          <a:xfrm>
            <a:off x="9763124" y="5286374"/>
            <a:ext cx="1095375" cy="1571625"/>
          </a:xfrm>
          <a:prstGeom prst="rect">
            <a:avLst/>
          </a:prstGeom>
          <a:ln/>
        </p:spPr>
      </p:pic>
    </p:spTree>
    <p:extLst>
      <p:ext uri="{BB962C8B-B14F-4D97-AF65-F5344CB8AC3E}">
        <p14:creationId xmlns:p14="http://schemas.microsoft.com/office/powerpoint/2010/main" val="145821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EF69960-D57C-7513-2B0C-325F2D81BF85}"/>
              </a:ext>
            </a:extLst>
          </p:cNvPr>
          <p:cNvSpPr>
            <a:spLocks noGrp="1"/>
          </p:cNvSpPr>
          <p:nvPr>
            <p:ph idx="1"/>
          </p:nvPr>
        </p:nvSpPr>
        <p:spPr>
          <a:xfrm>
            <a:off x="304800" y="172228"/>
            <a:ext cx="11887200" cy="6419071"/>
          </a:xfrm>
        </p:spPr>
        <p:txBody>
          <a:bodyPr vert="horz" lIns="91440" tIns="45720" rIns="91440" bIns="45720" rtlCol="0" anchor="t">
            <a:noAutofit/>
          </a:bodyPr>
          <a:lstStyle/>
          <a:p>
            <a:r>
              <a:rPr lang="en-US" sz="2600" b="1" dirty="0">
                <a:ea typeface="+mn-lt"/>
                <a:cs typeface="+mn-lt"/>
              </a:rPr>
              <a:t>Balanced Diet</a:t>
            </a:r>
            <a:r>
              <a:rPr lang="en-US" sz="2600" dirty="0">
                <a:ea typeface="+mn-lt"/>
                <a:cs typeface="+mn-lt"/>
              </a:rPr>
              <a:t> :</a:t>
            </a:r>
            <a:endParaRPr lang="en-US" sz="2600" dirty="0"/>
          </a:p>
          <a:p>
            <a:r>
              <a:rPr lang="en-US" sz="2600" dirty="0">
                <a:ea typeface="+mn-lt"/>
                <a:cs typeface="+mn-lt"/>
              </a:rPr>
              <a:t> Balanced Diet Is A Good Source Of Energy And Good Health</a:t>
            </a:r>
          </a:p>
          <a:p>
            <a:r>
              <a:rPr lang="en-US" sz="2600" dirty="0">
                <a:ea typeface="+mn-lt"/>
                <a:cs typeface="+mn-lt"/>
              </a:rPr>
              <a:t> Balanced Diet Provides Energy To Work</a:t>
            </a:r>
          </a:p>
          <a:p>
            <a:r>
              <a:rPr lang="en-US" sz="2600" dirty="0">
                <a:ea typeface="+mn-lt"/>
                <a:cs typeface="+mn-lt"/>
              </a:rPr>
              <a:t> There Are Some Important Points For Maintaining Good Health These Are </a:t>
            </a:r>
          </a:p>
          <a:p>
            <a:r>
              <a:rPr lang="en-US" sz="2600" dirty="0">
                <a:ea typeface="+mn-lt"/>
                <a:cs typeface="+mn-lt"/>
              </a:rPr>
              <a:t>Daily Bath</a:t>
            </a:r>
          </a:p>
          <a:p>
            <a:r>
              <a:rPr lang="en-US" sz="2600" dirty="0">
                <a:ea typeface="+mn-lt"/>
                <a:cs typeface="+mn-lt"/>
              </a:rPr>
              <a:t> Eating Balance Diet </a:t>
            </a:r>
          </a:p>
          <a:p>
            <a:r>
              <a:rPr lang="en-US" sz="2600" dirty="0">
                <a:ea typeface="+mn-lt"/>
                <a:cs typeface="+mn-lt"/>
              </a:rPr>
              <a:t>Breakfast Lunch Dinner Should Be Fresh </a:t>
            </a:r>
          </a:p>
          <a:p>
            <a:r>
              <a:rPr lang="en-US" sz="2600" dirty="0">
                <a:ea typeface="+mn-lt"/>
                <a:cs typeface="+mn-lt"/>
              </a:rPr>
              <a:t>Taking Rest In Time</a:t>
            </a:r>
          </a:p>
          <a:p>
            <a:r>
              <a:rPr lang="en-US" sz="2600" dirty="0">
                <a:ea typeface="+mn-lt"/>
                <a:cs typeface="+mn-lt"/>
              </a:rPr>
              <a:t> Drinks Lots Of Water In A Day </a:t>
            </a:r>
          </a:p>
          <a:p>
            <a:r>
              <a:rPr lang="en-US" sz="2600" dirty="0">
                <a:ea typeface="+mn-lt"/>
                <a:cs typeface="+mn-lt"/>
              </a:rPr>
              <a:t>Balanced Diet Provide Good Stamina For Good Health Balance Include Meat, Bread ,Egg, Fish, Milk, Oats ,Fresh Fruits, Fish Vegetables ,Carbohydrates ,Fats, Proteins, Vitamins, Minerals And Water, </a:t>
            </a:r>
            <a:r>
              <a:rPr lang="en-US" sz="2600" dirty="0" err="1">
                <a:ea typeface="+mn-lt"/>
                <a:cs typeface="+mn-lt"/>
              </a:rPr>
              <a:t>Paneer</a:t>
            </a:r>
            <a:r>
              <a:rPr lang="en-US" sz="2600" dirty="0">
                <a:ea typeface="+mn-lt"/>
                <a:cs typeface="+mn-lt"/>
              </a:rPr>
              <a:t> Etc</a:t>
            </a:r>
            <a:endParaRPr lang="en-US" sz="2600" dirty="0"/>
          </a:p>
        </p:txBody>
      </p:sp>
      <p:pic>
        <p:nvPicPr>
          <p:cNvPr id="4" name="image1.jpg" descr="SPIPS LOGO New"/>
          <p:cNvPicPr/>
          <p:nvPr/>
        </p:nvPicPr>
        <p:blipFill>
          <a:blip r:embed="rId2"/>
          <a:srcRect/>
          <a:stretch>
            <a:fillRect/>
          </a:stretch>
        </p:blipFill>
        <p:spPr>
          <a:xfrm>
            <a:off x="11137634" y="5861785"/>
            <a:ext cx="775234" cy="815740"/>
          </a:xfrm>
          <a:prstGeom prst="rect">
            <a:avLst/>
          </a:prstGeom>
          <a:ln/>
        </p:spPr>
      </p:pic>
    </p:spTree>
    <p:extLst>
      <p:ext uri="{BB962C8B-B14F-4D97-AF65-F5344CB8AC3E}">
        <p14:creationId xmlns:p14="http://schemas.microsoft.com/office/powerpoint/2010/main" val="3945307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3A0D0DF-1CF4-D9EF-9B34-54AF878A027A}"/>
              </a:ext>
            </a:extLst>
          </p:cNvPr>
          <p:cNvSpPr>
            <a:spLocks noGrp="1"/>
          </p:cNvSpPr>
          <p:nvPr>
            <p:ph idx="1"/>
          </p:nvPr>
        </p:nvSpPr>
        <p:spPr>
          <a:xfrm>
            <a:off x="149942" y="252464"/>
            <a:ext cx="12051890" cy="6526724"/>
          </a:xfrm>
        </p:spPr>
        <p:txBody>
          <a:bodyPr vert="horz" lIns="91440" tIns="45720" rIns="91440" bIns="45720" rtlCol="0" anchor="t">
            <a:normAutofit/>
          </a:bodyPr>
          <a:lstStyle/>
          <a:p>
            <a:r>
              <a:rPr lang="en-US" b="1">
                <a:ea typeface="+mn-lt"/>
                <a:cs typeface="+mn-lt"/>
              </a:rPr>
              <a:t>Good Habits For Good Health :</a:t>
            </a:r>
          </a:p>
          <a:p>
            <a:r>
              <a:rPr lang="en-US">
                <a:ea typeface="+mn-lt"/>
                <a:cs typeface="+mn-lt"/>
              </a:rPr>
              <a:t>Getting Some Fresh Air Every day In One Of The Earlier Way Of Improving Your Health </a:t>
            </a:r>
          </a:p>
          <a:p>
            <a:r>
              <a:rPr lang="en-US">
                <a:ea typeface="+mn-lt"/>
                <a:cs typeface="+mn-lt"/>
              </a:rPr>
              <a:t>A Good Posture Helps Every Muscles Work In An Optimal Way And Reduces Pressure On Your Joints </a:t>
            </a:r>
          </a:p>
          <a:p>
            <a:r>
              <a:rPr lang="en-US">
                <a:ea typeface="+mn-lt"/>
                <a:cs typeface="+mn-lt"/>
              </a:rPr>
              <a:t>Take Yoga Classes, Exercise- Do Some Push-ups Take The Stairs Daily, These Are Only A Few Ways Of Exercising Your Muscles Everyday</a:t>
            </a:r>
          </a:p>
          <a:p>
            <a:r>
              <a:rPr lang="en-US">
                <a:ea typeface="+mn-lt"/>
                <a:cs typeface="+mn-lt"/>
              </a:rPr>
              <a:t> Inspiring And Motivating Is One Of The Earliest Way To Keep You Motivated</a:t>
            </a:r>
          </a:p>
          <a:p>
            <a:r>
              <a:rPr lang="en-US">
                <a:ea typeface="+mn-lt"/>
                <a:cs typeface="+mn-lt"/>
              </a:rPr>
              <a:t> Keep Water Bottle On Hand And Always Plays It Inside To Remind You To Drink Regularly</a:t>
            </a:r>
          </a:p>
          <a:p>
            <a:r>
              <a:rPr lang="en-US">
                <a:ea typeface="+mn-lt"/>
                <a:cs typeface="+mn-lt"/>
              </a:rPr>
              <a:t> Improve Your Flexibility By Moving Your Body In Various Ways If You Minutes Everyday</a:t>
            </a:r>
            <a:endParaRPr lang="en-US"/>
          </a:p>
        </p:txBody>
      </p:sp>
      <p:pic>
        <p:nvPicPr>
          <p:cNvPr id="4" name="image1.jpg" descr="SPIPS LOGO New"/>
          <p:cNvPicPr/>
          <p:nvPr/>
        </p:nvPicPr>
        <p:blipFill>
          <a:blip r:embed="rId2"/>
          <a:srcRect/>
          <a:stretch>
            <a:fillRect/>
          </a:stretch>
        </p:blipFill>
        <p:spPr>
          <a:xfrm>
            <a:off x="11137634" y="5861785"/>
            <a:ext cx="775234" cy="815740"/>
          </a:xfrm>
          <a:prstGeom prst="rect">
            <a:avLst/>
          </a:prstGeom>
          <a:ln/>
        </p:spPr>
      </p:pic>
    </p:spTree>
    <p:extLst>
      <p:ext uri="{BB962C8B-B14F-4D97-AF65-F5344CB8AC3E}">
        <p14:creationId xmlns:p14="http://schemas.microsoft.com/office/powerpoint/2010/main" val="2043290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8A9864C-159C-85DD-0FDD-0D2CCBAD6184}"/>
              </a:ext>
            </a:extLst>
          </p:cNvPr>
          <p:cNvSpPr>
            <a:spLocks noGrp="1"/>
          </p:cNvSpPr>
          <p:nvPr>
            <p:ph idx="1"/>
          </p:nvPr>
        </p:nvSpPr>
        <p:spPr>
          <a:xfrm>
            <a:off x="378125" y="186607"/>
            <a:ext cx="11665788" cy="6436054"/>
          </a:xfrm>
        </p:spPr>
        <p:txBody>
          <a:bodyPr vert="horz" lIns="91440" tIns="45720" rIns="91440" bIns="45720" rtlCol="0" anchor="t">
            <a:normAutofit lnSpcReduction="10000"/>
          </a:bodyPr>
          <a:lstStyle/>
          <a:p>
            <a:r>
              <a:rPr lang="en-US" sz="2400" b="1">
                <a:ea typeface="+mn-lt"/>
                <a:cs typeface="+mn-lt"/>
              </a:rPr>
              <a:t>Exercise And Rest For Good Health :</a:t>
            </a:r>
          </a:p>
          <a:p>
            <a:r>
              <a:rPr lang="en-US" sz="2400">
                <a:ea typeface="+mn-lt"/>
                <a:cs typeface="+mn-lt"/>
              </a:rPr>
              <a:t> Proper Rest And Sleep Are As Important To Good Health As Good Nutrition And Sufficient Exercise </a:t>
            </a:r>
          </a:p>
          <a:p>
            <a:r>
              <a:rPr lang="en-US" sz="2400">
                <a:ea typeface="+mn-lt"/>
                <a:cs typeface="+mn-lt"/>
              </a:rPr>
              <a:t>Physical And Emotional Health Is The Ability To Fill These Basic Human Needs.</a:t>
            </a:r>
          </a:p>
          <a:p>
            <a:r>
              <a:rPr lang="en-US" sz="2400">
                <a:ea typeface="+mn-lt"/>
                <a:cs typeface="+mn-lt"/>
              </a:rPr>
              <a:t> Amount Of Sleep Required Varies Among Individuals </a:t>
            </a:r>
          </a:p>
          <a:p>
            <a:r>
              <a:rPr lang="en-US" sz="2400">
                <a:ea typeface="+mn-lt"/>
                <a:cs typeface="+mn-lt"/>
              </a:rPr>
              <a:t>Without Proper Rest And Sleep The Ability To Concentrate And Participate In Daily Activities Decreases And Increases Irritability</a:t>
            </a:r>
          </a:p>
          <a:p>
            <a:r>
              <a:rPr lang="en-US" sz="2400">
                <a:ea typeface="+mn-lt"/>
                <a:cs typeface="+mn-lt"/>
              </a:rPr>
              <a:t> Proper Sleep Helps To Repair The Body, Properly Is Good For Heart ,Reduce Stress, Control Body Weight, Develop Our Health ,Improve Our Memory</a:t>
            </a:r>
          </a:p>
          <a:p>
            <a:r>
              <a:rPr lang="en-US" sz="2400">
                <a:ea typeface="+mn-lt"/>
                <a:cs typeface="+mn-lt"/>
              </a:rPr>
              <a:t> Exercise Helps To Maintain Strong Bones </a:t>
            </a:r>
          </a:p>
          <a:p>
            <a:r>
              <a:rPr lang="en-US" sz="2400">
                <a:ea typeface="+mn-lt"/>
                <a:cs typeface="+mn-lt"/>
              </a:rPr>
              <a:t>Exercise Reduces The Risk Of Heart Disease </a:t>
            </a:r>
          </a:p>
          <a:p>
            <a:r>
              <a:rPr lang="en-US" sz="2400">
                <a:ea typeface="+mn-lt"/>
                <a:cs typeface="+mn-lt"/>
              </a:rPr>
              <a:t>Exercise Reduces Stress</a:t>
            </a:r>
          </a:p>
          <a:p>
            <a:r>
              <a:rPr lang="en-US" sz="2400">
                <a:ea typeface="+mn-lt"/>
                <a:cs typeface="+mn-lt"/>
              </a:rPr>
              <a:t> Exercise Improves Mood </a:t>
            </a:r>
          </a:p>
          <a:p>
            <a:r>
              <a:rPr lang="en-US" sz="2400">
                <a:ea typeface="+mn-lt"/>
                <a:cs typeface="+mn-lt"/>
              </a:rPr>
              <a:t>Exercise One Of The Earliest Way To Get More Active</a:t>
            </a:r>
            <a:endParaRPr lang="en-US" sz="2400"/>
          </a:p>
        </p:txBody>
      </p:sp>
      <p:pic>
        <p:nvPicPr>
          <p:cNvPr id="4" name="image1.jpg" descr="SPIPS LOGO New"/>
          <p:cNvPicPr/>
          <p:nvPr/>
        </p:nvPicPr>
        <p:blipFill>
          <a:blip r:embed="rId2"/>
          <a:srcRect/>
          <a:stretch>
            <a:fillRect/>
          </a:stretch>
        </p:blipFill>
        <p:spPr>
          <a:xfrm>
            <a:off x="11137634" y="5861785"/>
            <a:ext cx="775234" cy="815740"/>
          </a:xfrm>
          <a:prstGeom prst="rect">
            <a:avLst/>
          </a:prstGeom>
          <a:ln/>
        </p:spPr>
      </p:pic>
    </p:spTree>
    <p:extLst>
      <p:ext uri="{BB962C8B-B14F-4D97-AF65-F5344CB8AC3E}">
        <p14:creationId xmlns:p14="http://schemas.microsoft.com/office/powerpoint/2010/main" val="3524517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63ED74B-B7F3-A127-C537-05BB7750FFDC}"/>
              </a:ext>
            </a:extLst>
          </p:cNvPr>
          <p:cNvSpPr>
            <a:spLocks noGrp="1"/>
          </p:cNvSpPr>
          <p:nvPr>
            <p:ph idx="1"/>
          </p:nvPr>
        </p:nvSpPr>
        <p:spPr>
          <a:xfrm>
            <a:off x="393894" y="149504"/>
            <a:ext cx="11638192" cy="6378544"/>
          </a:xfrm>
        </p:spPr>
        <p:txBody>
          <a:bodyPr vert="horz" lIns="91440" tIns="45720" rIns="91440" bIns="45720" rtlCol="0" anchor="t">
            <a:normAutofit/>
          </a:bodyPr>
          <a:lstStyle/>
          <a:p>
            <a:r>
              <a:rPr lang="en-US" b="1" dirty="0">
                <a:ea typeface="+mn-lt"/>
                <a:cs typeface="+mn-lt"/>
              </a:rPr>
              <a:t>Factors affecting health </a:t>
            </a:r>
          </a:p>
          <a:p>
            <a:r>
              <a:rPr lang="en-US" dirty="0">
                <a:ea typeface="+mn-lt"/>
                <a:cs typeface="+mn-lt"/>
              </a:rPr>
              <a:t>There Are Various Factors Which Affect The Health .These Factors Are </a:t>
            </a:r>
          </a:p>
          <a:p>
            <a:r>
              <a:rPr lang="en-US" dirty="0">
                <a:ea typeface="+mn-lt"/>
                <a:cs typeface="+mn-lt"/>
              </a:rPr>
              <a:t> Hereditary Factors </a:t>
            </a:r>
          </a:p>
          <a:p>
            <a:r>
              <a:rPr lang="en-US" dirty="0">
                <a:ea typeface="+mn-lt"/>
                <a:cs typeface="+mn-lt"/>
              </a:rPr>
              <a:t>Environmental Factors </a:t>
            </a:r>
          </a:p>
          <a:p>
            <a:r>
              <a:rPr lang="en-US" dirty="0">
                <a:ea typeface="+mn-lt"/>
                <a:cs typeface="+mn-lt"/>
              </a:rPr>
              <a:t>Social And Economic Factors </a:t>
            </a:r>
          </a:p>
          <a:p>
            <a:r>
              <a:rPr lang="en-US" dirty="0">
                <a:ea typeface="+mn-lt"/>
                <a:cs typeface="+mn-lt"/>
              </a:rPr>
              <a:t>Personal Factors</a:t>
            </a:r>
          </a:p>
          <a:p>
            <a:r>
              <a:rPr lang="en-US" b="1" dirty="0"/>
              <a:t>Hereditary factors</a:t>
            </a:r>
            <a:endParaRPr lang="en-US" dirty="0"/>
          </a:p>
          <a:p>
            <a:r>
              <a:rPr lang="en-US" sz="1800" dirty="0"/>
              <a:t> </a:t>
            </a:r>
            <a:r>
              <a:rPr lang="en-US" dirty="0"/>
              <a:t>Hereditary May Be Defined As The Transmission Of Genetic Characters From Parents To Progeny ,It Is Dependent Upon The Segregation And Recommendation Of genes. Hereditary Disorder Has The Potential Of Being Carried From One Generation To The Another Generation .Example Diabetes Etc</a:t>
            </a:r>
          </a:p>
          <a:p>
            <a:endParaRPr lang="en-US" dirty="0"/>
          </a:p>
          <a:p>
            <a:endParaRPr lang="en-US" sz="2400" dirty="0"/>
          </a:p>
        </p:txBody>
      </p:sp>
      <p:pic>
        <p:nvPicPr>
          <p:cNvPr id="4" name="image1.jpg" descr="SPIPS LOGO New"/>
          <p:cNvPicPr/>
          <p:nvPr/>
        </p:nvPicPr>
        <p:blipFill>
          <a:blip r:embed="rId2"/>
          <a:srcRect/>
          <a:stretch>
            <a:fillRect/>
          </a:stretch>
        </p:blipFill>
        <p:spPr>
          <a:xfrm>
            <a:off x="11137634" y="5861785"/>
            <a:ext cx="775234" cy="815740"/>
          </a:xfrm>
          <a:prstGeom prst="rect">
            <a:avLst/>
          </a:prstGeom>
          <a:ln/>
        </p:spPr>
      </p:pic>
    </p:spTree>
    <p:extLst>
      <p:ext uri="{BB962C8B-B14F-4D97-AF65-F5344CB8AC3E}">
        <p14:creationId xmlns:p14="http://schemas.microsoft.com/office/powerpoint/2010/main" val="3636375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D43A9DC-7DC6-D945-B46C-FC272F98B839}"/>
              </a:ext>
            </a:extLst>
          </p:cNvPr>
          <p:cNvSpPr>
            <a:spLocks noGrp="1"/>
          </p:cNvSpPr>
          <p:nvPr>
            <p:ph idx="1"/>
          </p:nvPr>
        </p:nvSpPr>
        <p:spPr>
          <a:xfrm>
            <a:off x="838200" y="143474"/>
            <a:ext cx="10688128" cy="6177262"/>
          </a:xfrm>
        </p:spPr>
        <p:txBody>
          <a:bodyPr vert="horz" lIns="91440" tIns="45720" rIns="91440" bIns="45720" rtlCol="0" anchor="t">
            <a:normAutofit/>
          </a:bodyPr>
          <a:lstStyle/>
          <a:p>
            <a:pPr marL="0" indent="0">
              <a:buNone/>
            </a:pPr>
            <a:endParaRPr lang="en-US" b="1">
              <a:ea typeface="+mn-lt"/>
              <a:cs typeface="+mn-lt"/>
            </a:endParaRPr>
          </a:p>
          <a:p>
            <a:r>
              <a:rPr lang="en-US" b="1">
                <a:ea typeface="+mn-lt"/>
                <a:cs typeface="+mn-lt"/>
              </a:rPr>
              <a:t>Environmental Factors :</a:t>
            </a:r>
            <a:r>
              <a:rPr lang="en-US">
                <a:ea typeface="+mn-lt"/>
                <a:cs typeface="+mn-lt"/>
              </a:rPr>
              <a:t>Environmental Factors May Be Defend As One In Which A Man Lives, Can Also Affect His Health. There Are Many  Things In The Environment Which Can Affect Our Health .Hazardous Substances Found In The Air, Soil And Water Affect The Health</a:t>
            </a:r>
          </a:p>
          <a:p>
            <a:r>
              <a:rPr lang="en-US" b="1">
                <a:ea typeface="+mn-lt"/>
                <a:cs typeface="+mn-lt"/>
              </a:rPr>
              <a:t>Social And Economic Factors : </a:t>
            </a:r>
            <a:r>
              <a:rPr lang="en-US">
                <a:ea typeface="+mn-lt"/>
                <a:cs typeface="+mn-lt"/>
              </a:rPr>
              <a:t>There Are Various Social Factors Which Affect Our Health </a:t>
            </a:r>
            <a:endParaRPr lang="en-US"/>
          </a:p>
          <a:p>
            <a:r>
              <a:rPr lang="en-US">
                <a:ea typeface="+mn-lt"/>
                <a:cs typeface="+mn-lt"/>
              </a:rPr>
              <a:t>For Example  : Superstition, Religious </a:t>
            </a:r>
            <a:r>
              <a:rPr lang="en-US" err="1">
                <a:ea typeface="+mn-lt"/>
                <a:cs typeface="+mn-lt"/>
              </a:rPr>
              <a:t>Etc</a:t>
            </a:r>
            <a:r>
              <a:rPr lang="en-US">
                <a:ea typeface="+mn-lt"/>
                <a:cs typeface="+mn-lt"/>
              </a:rPr>
              <a:t> .</a:t>
            </a:r>
          </a:p>
          <a:p>
            <a:r>
              <a:rPr lang="en-US">
                <a:ea typeface="+mn-lt"/>
                <a:cs typeface="+mn-lt"/>
              </a:rPr>
              <a:t> </a:t>
            </a:r>
            <a:r>
              <a:rPr lang="en-US" b="1">
                <a:ea typeface="+mn-lt"/>
                <a:cs typeface="+mn-lt"/>
              </a:rPr>
              <a:t>Personal Factors :</a:t>
            </a:r>
            <a:r>
              <a:rPr lang="en-US">
                <a:ea typeface="+mn-lt"/>
                <a:cs typeface="+mn-lt"/>
              </a:rPr>
              <a:t>Personal Factors May Be Defined As The One Which Include Proper Eating, Sleeping ,Regular Exercise ,Yoga </a:t>
            </a:r>
            <a:r>
              <a:rPr lang="en-US" err="1">
                <a:ea typeface="+mn-lt"/>
                <a:cs typeface="+mn-lt"/>
              </a:rPr>
              <a:t>Etc.,Can</a:t>
            </a:r>
            <a:r>
              <a:rPr lang="en-US">
                <a:ea typeface="+mn-lt"/>
                <a:cs typeface="+mn-lt"/>
              </a:rPr>
              <a:t> Make A Healthy Person</a:t>
            </a:r>
          </a:p>
          <a:p>
            <a:endParaRPr lang="en-US"/>
          </a:p>
          <a:p>
            <a:endParaRPr lang="en-US"/>
          </a:p>
        </p:txBody>
      </p:sp>
      <p:pic>
        <p:nvPicPr>
          <p:cNvPr id="4" name="image1.jpg" descr="SPIPS LOGO New"/>
          <p:cNvPicPr/>
          <p:nvPr/>
        </p:nvPicPr>
        <p:blipFill>
          <a:blip r:embed="rId2"/>
          <a:srcRect/>
          <a:stretch>
            <a:fillRect/>
          </a:stretch>
        </p:blipFill>
        <p:spPr>
          <a:xfrm>
            <a:off x="11137634" y="5861785"/>
            <a:ext cx="775234" cy="815740"/>
          </a:xfrm>
          <a:prstGeom prst="rect">
            <a:avLst/>
          </a:prstGeom>
          <a:ln/>
        </p:spPr>
      </p:pic>
    </p:spTree>
    <p:extLst>
      <p:ext uri="{BB962C8B-B14F-4D97-AF65-F5344CB8AC3E}">
        <p14:creationId xmlns:p14="http://schemas.microsoft.com/office/powerpoint/2010/main" val="175823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473550B-08E5-DBA1-979E-B43629911610}"/>
              </a:ext>
            </a:extLst>
          </p:cNvPr>
          <p:cNvSpPr>
            <a:spLocks noGrp="1"/>
          </p:cNvSpPr>
          <p:nvPr>
            <p:ph idx="1"/>
          </p:nvPr>
        </p:nvSpPr>
        <p:spPr>
          <a:xfrm>
            <a:off x="320616" y="100342"/>
            <a:ext cx="11033184" cy="6076621"/>
          </a:xfrm>
        </p:spPr>
        <p:txBody>
          <a:bodyPr vert="horz" lIns="91440" tIns="45720" rIns="91440" bIns="45720" rtlCol="0" anchor="t">
            <a:noAutofit/>
          </a:bodyPr>
          <a:lstStyle/>
          <a:p>
            <a:r>
              <a:rPr lang="en-US" sz="2600" b="1" dirty="0"/>
              <a:t>Evaluation of Public Health :</a:t>
            </a:r>
            <a:endParaRPr lang="en-US" sz="2600" dirty="0"/>
          </a:p>
          <a:p>
            <a:pPr>
              <a:lnSpc>
                <a:spcPct val="100000"/>
              </a:lnSpc>
            </a:pPr>
            <a:r>
              <a:rPr lang="en-US" sz="2600" dirty="0"/>
              <a:t> </a:t>
            </a:r>
            <a:r>
              <a:rPr lang="en-US" sz="2600" dirty="0" smtClean="0"/>
              <a:t>Systematic </a:t>
            </a:r>
            <a:r>
              <a:rPr lang="en-US" sz="2600" dirty="0"/>
              <a:t>Way To Improve The Public Health .Evaluation In Public Health Guides Public Health Professionals In Their Use Of Program Evaluation </a:t>
            </a:r>
          </a:p>
          <a:p>
            <a:pPr>
              <a:lnSpc>
                <a:spcPct val="100000"/>
              </a:lnSpc>
            </a:pPr>
            <a:r>
              <a:rPr lang="en-US" sz="2600" dirty="0"/>
              <a:t>Evaluation Program Is A Way For Organizations To Measure The Outputs ,Outcomes And Any Associated Impacts That A Project May Have In Comparison To The Intended Goals Of Such A Program </a:t>
            </a:r>
            <a:r>
              <a:rPr lang="en-US" sz="2600" dirty="0" smtClean="0"/>
              <a:t>.</a:t>
            </a:r>
          </a:p>
          <a:p>
            <a:pPr>
              <a:lnSpc>
                <a:spcPct val="100000"/>
              </a:lnSpc>
            </a:pPr>
            <a:r>
              <a:rPr lang="en-US" sz="2600" b="1" dirty="0" smtClean="0"/>
              <a:t>FOR EXAMPLE: GOVERNMENT SCHEMES</a:t>
            </a:r>
            <a:endParaRPr lang="en-US" sz="2600" b="1" dirty="0"/>
          </a:p>
          <a:p>
            <a:pPr>
              <a:lnSpc>
                <a:spcPct val="100000"/>
              </a:lnSpc>
            </a:pPr>
            <a:r>
              <a:rPr lang="en-US" sz="2600" dirty="0"/>
              <a:t> </a:t>
            </a:r>
            <a:r>
              <a:rPr lang="en-US" sz="2600" b="1" dirty="0"/>
              <a:t> Evaluation Means Planning Effective Public Health Strategies ,Improving Exerting Programs And Indicating The Result Of Resource Investments</a:t>
            </a:r>
          </a:p>
          <a:p>
            <a:pPr>
              <a:lnSpc>
                <a:spcPct val="150000"/>
              </a:lnSpc>
            </a:pPr>
            <a:endParaRPr lang="en-US" sz="2600" dirty="0"/>
          </a:p>
        </p:txBody>
      </p:sp>
      <p:pic>
        <p:nvPicPr>
          <p:cNvPr id="4" name="image1.jpg" descr="SPIPS LOGO New"/>
          <p:cNvPicPr/>
          <p:nvPr/>
        </p:nvPicPr>
        <p:blipFill>
          <a:blip r:embed="rId2"/>
          <a:srcRect/>
          <a:stretch>
            <a:fillRect/>
          </a:stretch>
        </p:blipFill>
        <p:spPr>
          <a:xfrm>
            <a:off x="11137634" y="5861785"/>
            <a:ext cx="775234" cy="815740"/>
          </a:xfrm>
          <a:prstGeom prst="rect">
            <a:avLst/>
          </a:prstGeom>
          <a:ln/>
        </p:spPr>
      </p:pic>
    </p:spTree>
    <p:extLst>
      <p:ext uri="{BB962C8B-B14F-4D97-AF65-F5344CB8AC3E}">
        <p14:creationId xmlns:p14="http://schemas.microsoft.com/office/powerpoint/2010/main" val="2418857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DCE1BE9-9E3B-281B-FE69-CA587AFDB18B}"/>
              </a:ext>
            </a:extLst>
          </p:cNvPr>
          <p:cNvSpPr>
            <a:spLocks noGrp="1"/>
          </p:cNvSpPr>
          <p:nvPr>
            <p:ph idx="1"/>
          </p:nvPr>
        </p:nvSpPr>
        <p:spPr>
          <a:xfrm>
            <a:off x="119333" y="172229"/>
            <a:ext cx="11708919" cy="6507941"/>
          </a:xfrm>
        </p:spPr>
        <p:txBody>
          <a:bodyPr vert="horz" lIns="91440" tIns="45720" rIns="91440" bIns="45720" rtlCol="0" anchor="t">
            <a:normAutofit/>
          </a:bodyPr>
          <a:lstStyle/>
          <a:p>
            <a:r>
              <a:rPr lang="en-US" sz="2400" dirty="0">
                <a:ea typeface="+mn-lt"/>
                <a:cs typeface="+mn-lt"/>
              </a:rPr>
              <a:t>There Are Three Types Of Evaluation :</a:t>
            </a:r>
          </a:p>
          <a:p>
            <a:r>
              <a:rPr lang="en-US" sz="2400" dirty="0">
                <a:ea typeface="+mn-lt"/>
                <a:cs typeface="+mn-lt"/>
              </a:rPr>
              <a:t> Plausibility Evaluations</a:t>
            </a:r>
          </a:p>
          <a:p>
            <a:r>
              <a:rPr lang="en-US" sz="2400" dirty="0">
                <a:ea typeface="+mn-lt"/>
                <a:cs typeface="+mn-lt"/>
              </a:rPr>
              <a:t> Probability Evaluations </a:t>
            </a:r>
          </a:p>
          <a:p>
            <a:r>
              <a:rPr lang="en-US" sz="2400" dirty="0">
                <a:ea typeface="+mn-lt"/>
                <a:cs typeface="+mn-lt"/>
              </a:rPr>
              <a:t>Adequacy Of An Project</a:t>
            </a:r>
            <a:endParaRPr lang="en-US" sz="2400" dirty="0"/>
          </a:p>
          <a:p>
            <a:pPr marL="0" indent="0">
              <a:buNone/>
            </a:pPr>
            <a:endParaRPr lang="en-US" sz="2400" dirty="0">
              <a:ea typeface="+mn-lt"/>
              <a:cs typeface="+mn-lt"/>
            </a:endParaRPr>
          </a:p>
          <a:p>
            <a:pPr>
              <a:lnSpc>
                <a:spcPct val="100000"/>
              </a:lnSpc>
            </a:pPr>
            <a:r>
              <a:rPr lang="en-US" sz="2400" b="1" dirty="0">
                <a:ea typeface="+mn-lt"/>
                <a:cs typeface="+mn-lt"/>
              </a:rPr>
              <a:t>Plausibility Evaluations </a:t>
            </a:r>
            <a:r>
              <a:rPr lang="en-US" sz="2400" dirty="0">
                <a:ea typeface="+mn-lt"/>
                <a:cs typeface="+mn-lt"/>
              </a:rPr>
              <a:t>Are Conducted To Verify If A Program Have Achieved Goals And Objectives While Having The Power To Clarify Potential Changes As Being Affected By Intervention </a:t>
            </a:r>
            <a:r>
              <a:rPr lang="en-US" sz="2400" dirty="0" smtClean="0">
                <a:ea typeface="+mn-lt"/>
                <a:cs typeface="+mn-lt"/>
              </a:rPr>
              <a:t>Activities. </a:t>
            </a:r>
            <a:r>
              <a:rPr lang="en-US" sz="2400" dirty="0">
                <a:ea typeface="+mn-lt"/>
                <a:cs typeface="+mn-lt"/>
              </a:rPr>
              <a:t>Evaluation Is Best To Include The Assessment Throughout The Program Utilizing All Data To Perfectly Explain</a:t>
            </a:r>
            <a:endParaRPr lang="en-US" sz="2400" dirty="0"/>
          </a:p>
          <a:p>
            <a:pPr>
              <a:lnSpc>
                <a:spcPct val="100000"/>
              </a:lnSpc>
            </a:pPr>
            <a:r>
              <a:rPr lang="en-US" sz="2400" b="1" dirty="0">
                <a:ea typeface="+mn-lt"/>
                <a:cs typeface="+mn-lt"/>
              </a:rPr>
              <a:t>Probability </a:t>
            </a:r>
            <a:r>
              <a:rPr lang="en-US" sz="2400" b="1" dirty="0" smtClean="0">
                <a:ea typeface="+mn-lt"/>
                <a:cs typeface="+mn-lt"/>
              </a:rPr>
              <a:t>Evaluations  </a:t>
            </a:r>
            <a:r>
              <a:rPr lang="en-US" sz="2400" dirty="0" smtClean="0">
                <a:ea typeface="+mn-lt"/>
                <a:cs typeface="+mn-lt"/>
              </a:rPr>
              <a:t>It Is The Process Of Evaluating The</a:t>
            </a:r>
            <a:r>
              <a:rPr lang="en-US" sz="2400" b="1" dirty="0" smtClean="0">
                <a:ea typeface="+mn-lt"/>
                <a:cs typeface="+mn-lt"/>
              </a:rPr>
              <a:t> </a:t>
            </a:r>
            <a:r>
              <a:rPr lang="en-US" sz="2400" dirty="0" smtClean="0">
                <a:ea typeface="+mn-lt"/>
                <a:cs typeface="+mn-lt"/>
              </a:rPr>
              <a:t>Likelihood Or Chance Of Different Outcomes In A Given Scenario.</a:t>
            </a:r>
            <a:endParaRPr lang="en-US" sz="2400" dirty="0"/>
          </a:p>
          <a:p>
            <a:pPr>
              <a:lnSpc>
                <a:spcPct val="100000"/>
              </a:lnSpc>
            </a:pPr>
            <a:r>
              <a:rPr lang="en-US" sz="2400" dirty="0">
                <a:ea typeface="+mn-lt"/>
                <a:cs typeface="+mn-lt"/>
              </a:rPr>
              <a:t> </a:t>
            </a:r>
            <a:r>
              <a:rPr lang="en-US" sz="2400" b="1" dirty="0">
                <a:ea typeface="+mn-lt"/>
                <a:cs typeface="+mn-lt"/>
              </a:rPr>
              <a:t>Adequacy Evaluations </a:t>
            </a:r>
            <a:r>
              <a:rPr lang="en-US" sz="2400" dirty="0">
                <a:ea typeface="+mn-lt"/>
                <a:cs typeface="+mn-lt"/>
              </a:rPr>
              <a:t>Are Conducted To Verify If Programmatic Goals And Objectives Have Been Met And Are Simple As They Do Not Require Control Groups</a:t>
            </a:r>
            <a:endParaRPr lang="en-US" sz="2400" dirty="0"/>
          </a:p>
          <a:p>
            <a:endParaRPr lang="en-US" sz="2400" dirty="0"/>
          </a:p>
          <a:p>
            <a:endParaRPr lang="en-US" dirty="0"/>
          </a:p>
        </p:txBody>
      </p:sp>
      <p:pic>
        <p:nvPicPr>
          <p:cNvPr id="4" name="image1.jpg" descr="SPIPS LOGO New"/>
          <p:cNvPicPr/>
          <p:nvPr/>
        </p:nvPicPr>
        <p:blipFill>
          <a:blip r:embed="rId2"/>
          <a:srcRect/>
          <a:stretch>
            <a:fillRect/>
          </a:stretch>
        </p:blipFill>
        <p:spPr>
          <a:xfrm>
            <a:off x="11137634" y="5861785"/>
            <a:ext cx="775234" cy="815740"/>
          </a:xfrm>
          <a:prstGeom prst="rect">
            <a:avLst/>
          </a:prstGeom>
          <a:ln/>
        </p:spPr>
      </p:pic>
    </p:spTree>
    <p:extLst>
      <p:ext uri="{BB962C8B-B14F-4D97-AF65-F5344CB8AC3E}">
        <p14:creationId xmlns:p14="http://schemas.microsoft.com/office/powerpoint/2010/main" val="11956490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TotalTime>
  <Words>1002</Words>
  <Application>Microsoft Office PowerPoint</Application>
  <PresentationFormat>Widescreen</PresentationFormat>
  <Paragraphs>169</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Lucida Sans Unicode</vt:lpstr>
      <vt:lpstr>Verdana</vt:lpstr>
      <vt:lpstr>Wingdings 2</vt:lpstr>
      <vt:lpstr>Wingdings 3</vt:lpstr>
      <vt:lpstr>Concourse</vt:lpstr>
      <vt:lpstr> Concept Of Health And Disease</vt:lpstr>
      <vt:lpstr>HEALTH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SOCIAL CAUSES OF DISEASES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Health And Disease</dc:title>
  <dc:creator>SPIPS-EXAM</dc:creator>
  <cp:lastModifiedBy>La Pulga</cp:lastModifiedBy>
  <cp:revision>9</cp:revision>
  <dcterms:created xsi:type="dcterms:W3CDTF">2025-02-26T15:28:06Z</dcterms:created>
  <dcterms:modified xsi:type="dcterms:W3CDTF">2025-04-15T10:02:36Z</dcterms:modified>
</cp:coreProperties>
</file>